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3"/>
  </p:notesMasterIdLst>
  <p:sldIdLst>
    <p:sldId id="1042" r:id="rId2"/>
    <p:sldId id="1043" r:id="rId3"/>
    <p:sldId id="445" r:id="rId4"/>
    <p:sldId id="306" r:id="rId5"/>
    <p:sldId id="481" r:id="rId6"/>
    <p:sldId id="405" r:id="rId7"/>
    <p:sldId id="484" r:id="rId8"/>
    <p:sldId id="485" r:id="rId9"/>
    <p:sldId id="1050" r:id="rId10"/>
    <p:sldId id="486" r:id="rId11"/>
    <p:sldId id="487" r:id="rId12"/>
    <p:sldId id="256" r:id="rId13"/>
    <p:sldId id="2147375719" r:id="rId14"/>
    <p:sldId id="488" r:id="rId15"/>
    <p:sldId id="2147375720" r:id="rId16"/>
    <p:sldId id="490" r:id="rId17"/>
    <p:sldId id="1038" r:id="rId18"/>
    <p:sldId id="1045" r:id="rId19"/>
    <p:sldId id="1044" r:id="rId20"/>
    <p:sldId id="2147375716" r:id="rId21"/>
    <p:sldId id="2147375717" r:id="rId22"/>
    <p:sldId id="2147375718" r:id="rId23"/>
    <p:sldId id="572" r:id="rId24"/>
    <p:sldId id="2017" r:id="rId25"/>
    <p:sldId id="319" r:id="rId26"/>
    <p:sldId id="357" r:id="rId27"/>
    <p:sldId id="533" r:id="rId28"/>
    <p:sldId id="534" r:id="rId29"/>
    <p:sldId id="1049" r:id="rId30"/>
    <p:sldId id="535" r:id="rId31"/>
    <p:sldId id="50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 initials="M" lastIdx="1" clrIdx="0"/>
  <p:cmAuthor id="1" name="MW"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E4B2B-50DA-449E-969D-C04BB1C2A77F}" v="1" dt="2025-07-28T18:54:02.22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3557" autoAdjust="0"/>
  </p:normalViewPr>
  <p:slideViewPr>
    <p:cSldViewPr>
      <p:cViewPr varScale="1">
        <p:scale>
          <a:sx n="92" d="100"/>
          <a:sy n="92" d="100"/>
        </p:scale>
        <p:origin x="942" y="30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Wiesheu" userId="e31b03c9-5b94-4bcb-bb10-ddf71751b58d" providerId="ADAL" clId="{1A1E4B2B-50DA-449E-969D-C04BB1C2A77F}"/>
    <pc:docChg chg="undo custSel addSld delSld modSld sldOrd">
      <pc:chgData name="Marion Wiesheu" userId="e31b03c9-5b94-4bcb-bb10-ddf71751b58d" providerId="ADAL" clId="{1A1E4B2B-50DA-449E-969D-C04BB1C2A77F}" dt="2025-07-29T15:02:54.454" v="279" actId="207"/>
      <pc:docMkLst>
        <pc:docMk/>
      </pc:docMkLst>
      <pc:sldChg chg="modSp mod ord">
        <pc:chgData name="Marion Wiesheu" userId="e31b03c9-5b94-4bcb-bb10-ddf71751b58d" providerId="ADAL" clId="{1A1E4B2B-50DA-449E-969D-C04BB1C2A77F}" dt="2025-07-29T14:43:13.881" v="247" actId="20577"/>
        <pc:sldMkLst>
          <pc:docMk/>
          <pc:sldMk cId="3582972240" sldId="306"/>
        </pc:sldMkLst>
        <pc:spChg chg="mod">
          <ac:chgData name="Marion Wiesheu" userId="e31b03c9-5b94-4bcb-bb10-ddf71751b58d" providerId="ADAL" clId="{1A1E4B2B-50DA-449E-969D-C04BB1C2A77F}" dt="2025-07-28T19:00:34.532" v="145" actId="20577"/>
          <ac:spMkLst>
            <pc:docMk/>
            <pc:sldMk cId="3582972240" sldId="306"/>
            <ac:spMk id="2" creationId="{00000000-0000-0000-0000-000000000000}"/>
          </ac:spMkLst>
        </pc:spChg>
        <pc:spChg chg="mod">
          <ac:chgData name="Marion Wiesheu" userId="e31b03c9-5b94-4bcb-bb10-ddf71751b58d" providerId="ADAL" clId="{1A1E4B2B-50DA-449E-969D-C04BB1C2A77F}" dt="2025-07-29T14:43:13.881" v="247" actId="20577"/>
          <ac:spMkLst>
            <pc:docMk/>
            <pc:sldMk cId="3582972240" sldId="306"/>
            <ac:spMk id="3" creationId="{00000000-0000-0000-0000-000000000000}"/>
          </ac:spMkLst>
        </pc:spChg>
      </pc:sldChg>
      <pc:sldChg chg="del">
        <pc:chgData name="Marion Wiesheu" userId="e31b03c9-5b94-4bcb-bb10-ddf71751b58d" providerId="ADAL" clId="{1A1E4B2B-50DA-449E-969D-C04BB1C2A77F}" dt="2025-07-28T19:00:14.432" v="141" actId="47"/>
        <pc:sldMkLst>
          <pc:docMk/>
          <pc:sldMk cId="420075405" sldId="307"/>
        </pc:sldMkLst>
      </pc:sldChg>
      <pc:sldChg chg="del">
        <pc:chgData name="Marion Wiesheu" userId="e31b03c9-5b94-4bcb-bb10-ddf71751b58d" providerId="ADAL" clId="{1A1E4B2B-50DA-449E-969D-C04BB1C2A77F}" dt="2025-07-28T19:00:20.640" v="142" actId="47"/>
        <pc:sldMkLst>
          <pc:docMk/>
          <pc:sldMk cId="3524688101" sldId="314"/>
        </pc:sldMkLst>
      </pc:sldChg>
      <pc:sldChg chg="del">
        <pc:chgData name="Marion Wiesheu" userId="e31b03c9-5b94-4bcb-bb10-ddf71751b58d" providerId="ADAL" clId="{1A1E4B2B-50DA-449E-969D-C04BB1C2A77F}" dt="2025-07-28T19:03:51.865" v="150" actId="47"/>
        <pc:sldMkLst>
          <pc:docMk/>
          <pc:sldMk cId="3588485880" sldId="320"/>
        </pc:sldMkLst>
      </pc:sldChg>
      <pc:sldChg chg="del">
        <pc:chgData name="Marion Wiesheu" userId="e31b03c9-5b94-4bcb-bb10-ddf71751b58d" providerId="ADAL" clId="{1A1E4B2B-50DA-449E-969D-C04BB1C2A77F}" dt="2025-07-28T19:00:07.074" v="140" actId="47"/>
        <pc:sldMkLst>
          <pc:docMk/>
          <pc:sldMk cId="299070515" sldId="350"/>
        </pc:sldMkLst>
      </pc:sldChg>
      <pc:sldChg chg="del">
        <pc:chgData name="Marion Wiesheu" userId="e31b03c9-5b94-4bcb-bb10-ddf71751b58d" providerId="ADAL" clId="{1A1E4B2B-50DA-449E-969D-C04BB1C2A77F}" dt="2025-07-29T14:57:59.542" v="254" actId="47"/>
        <pc:sldMkLst>
          <pc:docMk/>
          <pc:sldMk cId="777963971" sldId="351"/>
        </pc:sldMkLst>
      </pc:sldChg>
      <pc:sldChg chg="del">
        <pc:chgData name="Marion Wiesheu" userId="e31b03c9-5b94-4bcb-bb10-ddf71751b58d" providerId="ADAL" clId="{1A1E4B2B-50DA-449E-969D-C04BB1C2A77F}" dt="2025-07-29T14:47:31.881" v="248" actId="47"/>
        <pc:sldMkLst>
          <pc:docMk/>
          <pc:sldMk cId="3912626386" sldId="482"/>
        </pc:sldMkLst>
      </pc:sldChg>
      <pc:sldChg chg="del">
        <pc:chgData name="Marion Wiesheu" userId="e31b03c9-5b94-4bcb-bb10-ddf71751b58d" providerId="ADAL" clId="{1A1E4B2B-50DA-449E-969D-C04BB1C2A77F}" dt="2025-07-28T19:03:48.292" v="146" actId="47"/>
        <pc:sldMkLst>
          <pc:docMk/>
          <pc:sldMk cId="0" sldId="514"/>
        </pc:sldMkLst>
      </pc:sldChg>
      <pc:sldChg chg="modSp mod ord">
        <pc:chgData name="Marion Wiesheu" userId="e31b03c9-5b94-4bcb-bb10-ddf71751b58d" providerId="ADAL" clId="{1A1E4B2B-50DA-449E-969D-C04BB1C2A77F}" dt="2025-07-29T15:02:54.454" v="279" actId="207"/>
        <pc:sldMkLst>
          <pc:docMk/>
          <pc:sldMk cId="2684794629" sldId="572"/>
        </pc:sldMkLst>
        <pc:spChg chg="mod">
          <ac:chgData name="Marion Wiesheu" userId="e31b03c9-5b94-4bcb-bb10-ddf71751b58d" providerId="ADAL" clId="{1A1E4B2B-50DA-449E-969D-C04BB1C2A77F}" dt="2025-07-29T14:59:59.633" v="265" actId="20577"/>
          <ac:spMkLst>
            <pc:docMk/>
            <pc:sldMk cId="2684794629" sldId="572"/>
            <ac:spMk id="2" creationId="{7A5C824F-1C23-4010-8FFC-E9CBC8392E0E}"/>
          </ac:spMkLst>
        </pc:spChg>
        <pc:spChg chg="mod">
          <ac:chgData name="Marion Wiesheu" userId="e31b03c9-5b94-4bcb-bb10-ddf71751b58d" providerId="ADAL" clId="{1A1E4B2B-50DA-449E-969D-C04BB1C2A77F}" dt="2025-07-29T15:02:54.454" v="279" actId="207"/>
          <ac:spMkLst>
            <pc:docMk/>
            <pc:sldMk cId="2684794629" sldId="572"/>
            <ac:spMk id="5" creationId="{0877ADAA-E1F0-4853-8996-685CA427B84B}"/>
          </ac:spMkLst>
        </pc:spChg>
      </pc:sldChg>
      <pc:sldChg chg="del">
        <pc:chgData name="Marion Wiesheu" userId="e31b03c9-5b94-4bcb-bb10-ddf71751b58d" providerId="ADAL" clId="{1A1E4B2B-50DA-449E-969D-C04BB1C2A77F}" dt="2025-07-29T14:57:17.922" v="250" actId="47"/>
        <pc:sldMkLst>
          <pc:docMk/>
          <pc:sldMk cId="759794282" sldId="574"/>
        </pc:sldMkLst>
      </pc:sldChg>
      <pc:sldChg chg="del">
        <pc:chgData name="Marion Wiesheu" userId="e31b03c9-5b94-4bcb-bb10-ddf71751b58d" providerId="ADAL" clId="{1A1E4B2B-50DA-449E-969D-C04BB1C2A77F}" dt="2025-07-29T14:57:17.309" v="249" actId="47"/>
        <pc:sldMkLst>
          <pc:docMk/>
          <pc:sldMk cId="3511912235" sldId="575"/>
        </pc:sldMkLst>
      </pc:sldChg>
      <pc:sldChg chg="del">
        <pc:chgData name="Marion Wiesheu" userId="e31b03c9-5b94-4bcb-bb10-ddf71751b58d" providerId="ADAL" clId="{1A1E4B2B-50DA-449E-969D-C04BB1C2A77F}" dt="2025-07-29T14:57:18.589" v="251" actId="47"/>
        <pc:sldMkLst>
          <pc:docMk/>
          <pc:sldMk cId="848619035" sldId="576"/>
        </pc:sldMkLst>
      </pc:sldChg>
      <pc:sldChg chg="del">
        <pc:chgData name="Marion Wiesheu" userId="e31b03c9-5b94-4bcb-bb10-ddf71751b58d" providerId="ADAL" clId="{1A1E4B2B-50DA-449E-969D-C04BB1C2A77F}" dt="2025-07-29T14:57:19.344" v="252" actId="47"/>
        <pc:sldMkLst>
          <pc:docMk/>
          <pc:sldMk cId="3957284852" sldId="577"/>
        </pc:sldMkLst>
      </pc:sldChg>
      <pc:sldChg chg="del">
        <pc:chgData name="Marion Wiesheu" userId="e31b03c9-5b94-4bcb-bb10-ddf71751b58d" providerId="ADAL" clId="{1A1E4B2B-50DA-449E-969D-C04BB1C2A77F}" dt="2025-07-29T14:59:49.459" v="255" actId="47"/>
        <pc:sldMkLst>
          <pc:docMk/>
          <pc:sldMk cId="2566223505" sldId="578"/>
        </pc:sldMkLst>
      </pc:sldChg>
      <pc:sldChg chg="del">
        <pc:chgData name="Marion Wiesheu" userId="e31b03c9-5b94-4bcb-bb10-ddf71751b58d" providerId="ADAL" clId="{1A1E4B2B-50DA-449E-969D-C04BB1C2A77F}" dt="2025-07-29T14:57:20.426" v="253" actId="47"/>
        <pc:sldMkLst>
          <pc:docMk/>
          <pc:sldMk cId="1290009855" sldId="1041"/>
        </pc:sldMkLst>
      </pc:sldChg>
      <pc:sldChg chg="modSp mod">
        <pc:chgData name="Marion Wiesheu" userId="e31b03c9-5b94-4bcb-bb10-ddf71751b58d" providerId="ADAL" clId="{1A1E4B2B-50DA-449E-969D-C04BB1C2A77F}" dt="2025-07-28T18:57:21.983" v="139" actId="20577"/>
        <pc:sldMkLst>
          <pc:docMk/>
          <pc:sldMk cId="0" sldId="1042"/>
        </pc:sldMkLst>
        <pc:spChg chg="mod">
          <ac:chgData name="Marion Wiesheu" userId="e31b03c9-5b94-4bcb-bb10-ddf71751b58d" providerId="ADAL" clId="{1A1E4B2B-50DA-449E-969D-C04BB1C2A77F}" dt="2025-07-28T18:57:21.983" v="139" actId="20577"/>
          <ac:spMkLst>
            <pc:docMk/>
            <pc:sldMk cId="0" sldId="1042"/>
            <ac:spMk id="4098" creationId="{00000000-0000-0000-0000-000000000000}"/>
          </ac:spMkLst>
        </pc:spChg>
      </pc:sldChg>
      <pc:sldChg chg="modSp mod">
        <pc:chgData name="Marion Wiesheu" userId="e31b03c9-5b94-4bcb-bb10-ddf71751b58d" providerId="ADAL" clId="{1A1E4B2B-50DA-449E-969D-C04BB1C2A77F}" dt="2025-07-29T15:00:32.542" v="277" actId="20577"/>
        <pc:sldMkLst>
          <pc:docMk/>
          <pc:sldMk cId="2498857649" sldId="1043"/>
        </pc:sldMkLst>
        <pc:spChg chg="mod">
          <ac:chgData name="Marion Wiesheu" userId="e31b03c9-5b94-4bcb-bb10-ddf71751b58d" providerId="ADAL" clId="{1A1E4B2B-50DA-449E-969D-C04BB1C2A77F}" dt="2025-07-29T15:00:32.542" v="277" actId="20577"/>
          <ac:spMkLst>
            <pc:docMk/>
            <pc:sldMk cId="2498857649" sldId="1043"/>
            <ac:spMk id="4" creationId="{00000000-0000-0000-0000-000000000000}"/>
          </ac:spMkLst>
        </pc:spChg>
      </pc:sldChg>
      <pc:sldChg chg="del">
        <pc:chgData name="Marion Wiesheu" userId="e31b03c9-5b94-4bcb-bb10-ddf71751b58d" providerId="ADAL" clId="{1A1E4B2B-50DA-449E-969D-C04BB1C2A77F}" dt="2025-07-29T15:00:14.552" v="266" actId="47"/>
        <pc:sldMkLst>
          <pc:docMk/>
          <pc:sldMk cId="3806694971" sldId="1047"/>
        </pc:sldMkLst>
      </pc:sldChg>
      <pc:sldChg chg="del">
        <pc:chgData name="Marion Wiesheu" userId="e31b03c9-5b94-4bcb-bb10-ddf71751b58d" providerId="ADAL" clId="{1A1E4B2B-50DA-449E-969D-C04BB1C2A77F}" dt="2025-07-28T19:03:49.144" v="147" actId="47"/>
        <pc:sldMkLst>
          <pc:docMk/>
          <pc:sldMk cId="2014140032" sldId="2014"/>
        </pc:sldMkLst>
      </pc:sldChg>
      <pc:sldChg chg="del">
        <pc:chgData name="Marion Wiesheu" userId="e31b03c9-5b94-4bcb-bb10-ddf71751b58d" providerId="ADAL" clId="{1A1E4B2B-50DA-449E-969D-C04BB1C2A77F}" dt="2025-07-28T19:03:49.888" v="148" actId="47"/>
        <pc:sldMkLst>
          <pc:docMk/>
          <pc:sldMk cId="2679127691" sldId="2015"/>
        </pc:sldMkLst>
      </pc:sldChg>
      <pc:sldChg chg="del">
        <pc:chgData name="Marion Wiesheu" userId="e31b03c9-5b94-4bcb-bb10-ddf71751b58d" providerId="ADAL" clId="{1A1E4B2B-50DA-449E-969D-C04BB1C2A77F}" dt="2025-07-28T19:03:50.690" v="149" actId="47"/>
        <pc:sldMkLst>
          <pc:docMk/>
          <pc:sldMk cId="4204739647" sldId="2016"/>
        </pc:sldMkLst>
      </pc:sldChg>
      <pc:sldChg chg="modSp add mod modNotes">
        <pc:chgData name="Marion Wiesheu" userId="e31b03c9-5b94-4bcb-bb10-ddf71751b58d" providerId="ADAL" clId="{1A1E4B2B-50DA-449E-969D-C04BB1C2A77F}" dt="2025-07-28T18:56:49.818" v="114" actId="255"/>
        <pc:sldMkLst>
          <pc:docMk/>
          <pc:sldMk cId="3132824820" sldId="2147375976"/>
        </pc:sldMkLst>
        <pc:spChg chg="mod">
          <ac:chgData name="Marion Wiesheu" userId="e31b03c9-5b94-4bcb-bb10-ddf71751b58d" providerId="ADAL" clId="{1A1E4B2B-50DA-449E-969D-C04BB1C2A77F}" dt="2025-07-28T18:56:49.818" v="114" actId="255"/>
          <ac:spMkLst>
            <pc:docMk/>
            <pc:sldMk cId="3132824820" sldId="2147375976"/>
            <ac:spMk id="4" creationId="{193FE9AA-B41F-86AC-BE26-C9E3FCA78938}"/>
          </ac:spMkLst>
        </pc:spChg>
        <pc:spChg chg="mod">
          <ac:chgData name="Marion Wiesheu" userId="e31b03c9-5b94-4bcb-bb10-ddf71751b58d" providerId="ADAL" clId="{1A1E4B2B-50DA-449E-969D-C04BB1C2A77F}" dt="2025-07-28T18:54:30.901" v="17" actId="207"/>
          <ac:spMkLst>
            <pc:docMk/>
            <pc:sldMk cId="3132824820" sldId="2147375976"/>
            <ac:spMk id="5" creationId="{8681F4FC-38C8-F74B-4087-99B2E66EF6F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82A15-9FFE-4B79-B612-14686D02966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B9807E03-7683-4868-9001-203FD8994210}">
      <dgm:prSet phldrT="[Text]" custT="1"/>
      <dgm:spPr/>
      <dgm:t>
        <a:bodyPr/>
        <a:lstStyle/>
        <a:p>
          <a:r>
            <a:rPr lang="de-DE" sz="1800" dirty="0">
              <a:solidFill>
                <a:schemeClr val="accent5"/>
              </a:solidFill>
              <a:latin typeface="Arial" pitchFamily="34" charset="0"/>
              <a:cs typeface="Arial" pitchFamily="34" charset="0"/>
            </a:rPr>
            <a:t>O</a:t>
          </a:r>
          <a:r>
            <a:rPr lang="de-DE" sz="1800" dirty="0">
              <a:latin typeface="Arial" pitchFamily="34" charset="0"/>
              <a:cs typeface="Arial" pitchFamily="34" charset="0"/>
            </a:rPr>
            <a:t>rganisatorische Schutzmaßnahmen</a:t>
          </a:r>
          <a:endParaRPr lang="de-DE" sz="1800" dirty="0"/>
        </a:p>
      </dgm:t>
    </dgm:pt>
    <dgm:pt modelId="{36010B76-797F-49D4-A666-27EEB9D7718C}" type="parTrans" cxnId="{1837E2A5-9248-45AC-953C-D346BFC5270B}">
      <dgm:prSet/>
      <dgm:spPr/>
      <dgm:t>
        <a:bodyPr/>
        <a:lstStyle/>
        <a:p>
          <a:endParaRPr lang="de-DE" sz="1600"/>
        </a:p>
      </dgm:t>
    </dgm:pt>
    <dgm:pt modelId="{E36B1153-B8A3-4FB5-9E51-3334E230DEFB}" type="sibTrans" cxnId="{1837E2A5-9248-45AC-953C-D346BFC5270B}">
      <dgm:prSet/>
      <dgm:spPr/>
      <dgm:t>
        <a:bodyPr/>
        <a:lstStyle/>
        <a:p>
          <a:endParaRPr lang="de-DE" sz="1600"/>
        </a:p>
      </dgm:t>
    </dgm:pt>
    <dgm:pt modelId="{B4B16271-AFF4-422E-B5D7-AE8793056D29}">
      <dgm:prSet phldrT="[Text]" custT="1"/>
      <dgm:spPr/>
      <dgm:t>
        <a:bodyPr/>
        <a:lstStyle/>
        <a:p>
          <a:r>
            <a:rPr lang="de-DE" sz="1600" dirty="0">
              <a:latin typeface="Arial" pitchFamily="34" charset="0"/>
              <a:cs typeface="Arial" pitchFamily="34" charset="0"/>
            </a:rPr>
            <a:t>Unterweisung</a:t>
          </a:r>
          <a:endParaRPr lang="de-DE" sz="1600" dirty="0"/>
        </a:p>
      </dgm:t>
    </dgm:pt>
    <dgm:pt modelId="{BF5E0A97-F27B-4D30-A7E5-2D59AF5573EB}" type="parTrans" cxnId="{5D20245C-BE29-46CE-87AF-F573C243B5CE}">
      <dgm:prSet/>
      <dgm:spPr/>
      <dgm:t>
        <a:bodyPr/>
        <a:lstStyle/>
        <a:p>
          <a:endParaRPr lang="de-DE" sz="1600"/>
        </a:p>
      </dgm:t>
    </dgm:pt>
    <dgm:pt modelId="{9C1131F8-0D34-4F1D-9BD6-C7D5978DF90D}" type="sibTrans" cxnId="{5D20245C-BE29-46CE-87AF-F573C243B5CE}">
      <dgm:prSet/>
      <dgm:spPr/>
      <dgm:t>
        <a:bodyPr/>
        <a:lstStyle/>
        <a:p>
          <a:endParaRPr lang="de-DE" sz="1600"/>
        </a:p>
      </dgm:t>
    </dgm:pt>
    <dgm:pt modelId="{AEF9FA87-D113-4AD8-9EE4-CB35133EF50C}">
      <dgm:prSet phldrT="[Text]" custT="1"/>
      <dgm:spPr/>
      <dgm:t>
        <a:bodyPr/>
        <a:lstStyle/>
        <a:p>
          <a:r>
            <a:rPr lang="de-DE" sz="1800" dirty="0">
              <a:solidFill>
                <a:schemeClr val="accent5"/>
              </a:solidFill>
              <a:latin typeface="Arial" pitchFamily="34" charset="0"/>
              <a:cs typeface="Arial" pitchFamily="34" charset="0"/>
            </a:rPr>
            <a:t>P</a:t>
          </a:r>
          <a:r>
            <a:rPr lang="de-DE" sz="1800" dirty="0">
              <a:latin typeface="Arial" pitchFamily="34" charset="0"/>
              <a:cs typeface="Arial" pitchFamily="34" charset="0"/>
            </a:rPr>
            <a:t>ersonenbezogene  Schutzmaßnahmen</a:t>
          </a:r>
          <a:endParaRPr lang="de-DE" sz="1800" dirty="0"/>
        </a:p>
      </dgm:t>
    </dgm:pt>
    <dgm:pt modelId="{63DC8239-175B-4A72-8119-7375790D04D7}" type="parTrans" cxnId="{6F532353-F45E-4403-8D87-CAB459A8606E}">
      <dgm:prSet/>
      <dgm:spPr/>
      <dgm:t>
        <a:bodyPr/>
        <a:lstStyle/>
        <a:p>
          <a:endParaRPr lang="de-DE" sz="1600"/>
        </a:p>
      </dgm:t>
    </dgm:pt>
    <dgm:pt modelId="{9DA0A777-0A8C-478E-B3D6-A09E841C8B9A}" type="sibTrans" cxnId="{6F532353-F45E-4403-8D87-CAB459A8606E}">
      <dgm:prSet/>
      <dgm:spPr/>
      <dgm:t>
        <a:bodyPr/>
        <a:lstStyle/>
        <a:p>
          <a:endParaRPr lang="de-DE" sz="1600"/>
        </a:p>
      </dgm:t>
    </dgm:pt>
    <dgm:pt modelId="{31BC0B1C-3D1C-4E83-B158-8DA1CF75BE5A}">
      <dgm:prSet phldrT="[Text]" custT="1"/>
      <dgm:spPr/>
      <dgm:t>
        <a:bodyPr/>
        <a:lstStyle/>
        <a:p>
          <a:r>
            <a:rPr lang="de-DE" sz="1600" dirty="0">
              <a:latin typeface="Arial" pitchFamily="34" charset="0"/>
              <a:cs typeface="Arial" pitchFamily="34" charset="0"/>
            </a:rPr>
            <a:t>Persönliche Schutzausrüstung (PSA)</a:t>
          </a:r>
          <a:endParaRPr lang="de-DE" sz="1600" dirty="0"/>
        </a:p>
      </dgm:t>
    </dgm:pt>
    <dgm:pt modelId="{DAACA0DF-7AFD-4929-8B95-5BB4572416FB}" type="parTrans" cxnId="{019F5241-EED8-4711-AF6E-D829361BA542}">
      <dgm:prSet/>
      <dgm:spPr/>
      <dgm:t>
        <a:bodyPr/>
        <a:lstStyle/>
        <a:p>
          <a:endParaRPr lang="de-DE" sz="1600"/>
        </a:p>
      </dgm:t>
    </dgm:pt>
    <dgm:pt modelId="{B424D2CD-998E-4F03-B458-BB04B8B2B935}" type="sibTrans" cxnId="{019F5241-EED8-4711-AF6E-D829361BA542}">
      <dgm:prSet/>
      <dgm:spPr/>
      <dgm:t>
        <a:bodyPr/>
        <a:lstStyle/>
        <a:p>
          <a:endParaRPr lang="de-DE" sz="1600"/>
        </a:p>
      </dgm:t>
    </dgm:pt>
    <dgm:pt modelId="{05E84A20-4225-4808-BA61-155BFDCCCFE2}">
      <dgm:prSet custT="1"/>
      <dgm:spPr/>
      <dgm:t>
        <a:bodyPr/>
        <a:lstStyle/>
        <a:p>
          <a:r>
            <a:rPr lang="de-DE" sz="1800" dirty="0">
              <a:solidFill>
                <a:schemeClr val="accent5"/>
              </a:solidFill>
              <a:latin typeface="Arial" pitchFamily="34" charset="0"/>
              <a:cs typeface="Arial" pitchFamily="34" charset="0"/>
            </a:rPr>
            <a:t>S</a:t>
          </a:r>
          <a:r>
            <a:rPr lang="de-DE" sz="1800" dirty="0">
              <a:solidFill>
                <a:schemeClr val="bg1"/>
              </a:solidFill>
              <a:latin typeface="Arial" pitchFamily="34" charset="0"/>
              <a:cs typeface="Arial" pitchFamily="34" charset="0"/>
            </a:rPr>
            <a:t>ubstitutionsprüfung</a:t>
          </a:r>
        </a:p>
      </dgm:t>
    </dgm:pt>
    <dgm:pt modelId="{3B8A9CAA-A6F8-422D-B227-C626D6E57A79}" type="parTrans" cxnId="{4C8893F0-097B-4078-8C95-7CAAFD556E4A}">
      <dgm:prSet/>
      <dgm:spPr/>
      <dgm:t>
        <a:bodyPr/>
        <a:lstStyle/>
        <a:p>
          <a:endParaRPr lang="de-DE" sz="1600"/>
        </a:p>
      </dgm:t>
    </dgm:pt>
    <dgm:pt modelId="{05268534-6EFC-4524-9C58-0A954755DEAF}" type="sibTrans" cxnId="{4C8893F0-097B-4078-8C95-7CAAFD556E4A}">
      <dgm:prSet/>
      <dgm:spPr/>
      <dgm:t>
        <a:bodyPr/>
        <a:lstStyle/>
        <a:p>
          <a:endParaRPr lang="de-DE" sz="1600"/>
        </a:p>
      </dgm:t>
    </dgm:pt>
    <dgm:pt modelId="{41DDB2CE-0283-4DEA-B850-B4EDCF1B0D4B}">
      <dgm:prSet custT="1"/>
      <dgm:spPr/>
      <dgm:t>
        <a:bodyPr/>
        <a:lstStyle/>
        <a:p>
          <a:r>
            <a:rPr lang="de-DE" sz="1800" dirty="0">
              <a:solidFill>
                <a:schemeClr val="accent5"/>
              </a:solidFill>
              <a:latin typeface="Arial" pitchFamily="34" charset="0"/>
              <a:cs typeface="Arial" pitchFamily="34" charset="0"/>
            </a:rPr>
            <a:t>T</a:t>
          </a:r>
          <a:r>
            <a:rPr lang="de-DE" sz="1800" dirty="0">
              <a:latin typeface="Arial" pitchFamily="34" charset="0"/>
              <a:cs typeface="Arial" pitchFamily="34" charset="0"/>
            </a:rPr>
            <a:t>echnische Schutzmaßnahmen</a:t>
          </a:r>
        </a:p>
      </dgm:t>
    </dgm:pt>
    <dgm:pt modelId="{A2AB5438-E838-4AB9-96F3-85FA6CD04820}" type="parTrans" cxnId="{1CCEB8DF-F299-4961-9C70-52F24EA1512C}">
      <dgm:prSet/>
      <dgm:spPr/>
      <dgm:t>
        <a:bodyPr/>
        <a:lstStyle/>
        <a:p>
          <a:endParaRPr lang="de-DE" sz="1600"/>
        </a:p>
      </dgm:t>
    </dgm:pt>
    <dgm:pt modelId="{E7EE2D03-9CAB-4B62-B96C-3129BF7C0BE1}" type="sibTrans" cxnId="{1CCEB8DF-F299-4961-9C70-52F24EA1512C}">
      <dgm:prSet/>
      <dgm:spPr/>
      <dgm:t>
        <a:bodyPr/>
        <a:lstStyle/>
        <a:p>
          <a:endParaRPr lang="de-DE" sz="1600"/>
        </a:p>
      </dgm:t>
    </dgm:pt>
    <dgm:pt modelId="{FF47B0AB-EFFC-45E9-AB73-1618DC5D515E}">
      <dgm:prSet custT="1"/>
      <dgm:spPr/>
      <dgm:t>
        <a:bodyPr/>
        <a:lstStyle/>
        <a:p>
          <a:r>
            <a:rPr lang="de-DE" sz="1600" kern="1200" dirty="0">
              <a:latin typeface="Arial" pitchFamily="34" charset="0"/>
              <a:cs typeface="Arial" pitchFamily="34" charset="0"/>
            </a:rPr>
            <a:t>Technische Lüftung</a:t>
          </a:r>
          <a:endParaRPr lang="de-DE" sz="1600" kern="1200" dirty="0"/>
        </a:p>
      </dgm:t>
    </dgm:pt>
    <dgm:pt modelId="{B61C0234-F79D-4178-B1E6-461186D9705C}" type="parTrans" cxnId="{915A52E3-46E7-4664-91F1-D164BF01939C}">
      <dgm:prSet/>
      <dgm:spPr/>
      <dgm:t>
        <a:bodyPr/>
        <a:lstStyle/>
        <a:p>
          <a:endParaRPr lang="de-DE" sz="1600"/>
        </a:p>
      </dgm:t>
    </dgm:pt>
    <dgm:pt modelId="{A08EAD39-A145-4676-97AF-E289E8618C48}" type="sibTrans" cxnId="{915A52E3-46E7-4664-91F1-D164BF01939C}">
      <dgm:prSet/>
      <dgm:spPr/>
      <dgm:t>
        <a:bodyPr/>
        <a:lstStyle/>
        <a:p>
          <a:endParaRPr lang="de-DE" sz="1600"/>
        </a:p>
      </dgm:t>
    </dgm:pt>
    <dgm:pt modelId="{E4B06DA5-05F6-4998-A825-D988BF315B94}">
      <dgm:prSet custT="1"/>
      <dgm:spPr/>
      <dgm:t>
        <a:bodyPr/>
        <a:lstStyle/>
        <a:p>
          <a:r>
            <a:rPr lang="de-DE" sz="1600" dirty="0">
              <a:latin typeface="Arial" pitchFamily="34" charset="0"/>
              <a:cs typeface="Arial" pitchFamily="34" charset="0"/>
            </a:rPr>
            <a:t>Gefährdungsbeurteilung</a:t>
          </a:r>
        </a:p>
      </dgm:t>
    </dgm:pt>
    <dgm:pt modelId="{7CCF2E53-1D98-41AF-B772-89C39952E1C5}" type="parTrans" cxnId="{3E31C05D-1C80-4070-985D-7A1634F574E8}">
      <dgm:prSet/>
      <dgm:spPr/>
      <dgm:t>
        <a:bodyPr/>
        <a:lstStyle/>
        <a:p>
          <a:endParaRPr lang="de-DE" sz="1600"/>
        </a:p>
      </dgm:t>
    </dgm:pt>
    <dgm:pt modelId="{E1A7D3FA-7020-4674-8699-4BAF8FDF1C87}" type="sibTrans" cxnId="{3E31C05D-1C80-4070-985D-7A1634F574E8}">
      <dgm:prSet/>
      <dgm:spPr/>
      <dgm:t>
        <a:bodyPr/>
        <a:lstStyle/>
        <a:p>
          <a:endParaRPr lang="de-DE" sz="1600"/>
        </a:p>
      </dgm:t>
    </dgm:pt>
    <dgm:pt modelId="{58360D91-10A2-4BF0-9CFC-97972B8BB93A}">
      <dgm:prSet custT="1"/>
      <dgm:spPr/>
      <dgm:t>
        <a:bodyPr/>
        <a:lstStyle/>
        <a:p>
          <a:r>
            <a:rPr lang="de-DE" sz="1600" dirty="0">
              <a:latin typeface="Arial" pitchFamily="34" charset="0"/>
              <a:cs typeface="Arial" pitchFamily="34" charset="0"/>
            </a:rPr>
            <a:t>Arbeitsabläufe definieren</a:t>
          </a:r>
        </a:p>
      </dgm:t>
    </dgm:pt>
    <dgm:pt modelId="{42804900-15AA-47B0-A4C2-35A4684B8260}" type="parTrans" cxnId="{EE0AA8E4-51C1-42E6-ABCC-5B539488D828}">
      <dgm:prSet/>
      <dgm:spPr/>
      <dgm:t>
        <a:bodyPr/>
        <a:lstStyle/>
        <a:p>
          <a:endParaRPr lang="de-DE" sz="1600"/>
        </a:p>
      </dgm:t>
    </dgm:pt>
    <dgm:pt modelId="{6E5C4440-13D1-4542-BEDD-5EB0D227CADD}" type="sibTrans" cxnId="{EE0AA8E4-51C1-42E6-ABCC-5B539488D828}">
      <dgm:prSet/>
      <dgm:spPr/>
      <dgm:t>
        <a:bodyPr/>
        <a:lstStyle/>
        <a:p>
          <a:endParaRPr lang="de-DE" sz="1600"/>
        </a:p>
      </dgm:t>
    </dgm:pt>
    <dgm:pt modelId="{E5FED208-9A68-4496-ADF6-67ABB21E18BC}">
      <dgm:prSet custT="1"/>
      <dgm:spPr/>
      <dgm:t>
        <a:bodyPr/>
        <a:lstStyle/>
        <a:p>
          <a:r>
            <a:rPr lang="de-DE" sz="1600" dirty="0">
              <a:latin typeface="Arial" pitchFamily="34" charset="0"/>
              <a:cs typeface="Arial" pitchFamily="34" charset="0"/>
            </a:rPr>
            <a:t>Zuständigkeiten definieren</a:t>
          </a:r>
        </a:p>
      </dgm:t>
    </dgm:pt>
    <dgm:pt modelId="{42F1B363-A784-49AB-9198-0C816421910E}" type="parTrans" cxnId="{75F3E286-CE52-489F-BA5A-501C0BA05793}">
      <dgm:prSet/>
      <dgm:spPr/>
      <dgm:t>
        <a:bodyPr/>
        <a:lstStyle/>
        <a:p>
          <a:endParaRPr lang="de-DE" sz="1600"/>
        </a:p>
      </dgm:t>
    </dgm:pt>
    <dgm:pt modelId="{D25A5BE7-0848-4AEE-A8E4-00FFEA4BF423}" type="sibTrans" cxnId="{75F3E286-CE52-489F-BA5A-501C0BA05793}">
      <dgm:prSet/>
      <dgm:spPr/>
      <dgm:t>
        <a:bodyPr/>
        <a:lstStyle/>
        <a:p>
          <a:endParaRPr lang="de-DE" sz="1600"/>
        </a:p>
      </dgm:t>
    </dgm:pt>
    <dgm:pt modelId="{C26730F8-2A4F-45A1-A208-6470C23EFDC7}">
      <dgm:prSet custT="1"/>
      <dgm:spPr/>
      <dgm:t>
        <a:bodyPr/>
        <a:lstStyle/>
        <a:p>
          <a:r>
            <a:rPr lang="de-DE" sz="1600" dirty="0">
              <a:latin typeface="Arial" pitchFamily="34" charset="0"/>
              <a:cs typeface="Arial" pitchFamily="34" charset="0"/>
            </a:rPr>
            <a:t>Schulungen</a:t>
          </a:r>
        </a:p>
      </dgm:t>
    </dgm:pt>
    <dgm:pt modelId="{E4E12DB4-4DA9-4984-8C03-F5B006F10A8F}" type="parTrans" cxnId="{2167589B-35DC-4452-81AD-A95AE9DE070B}">
      <dgm:prSet/>
      <dgm:spPr/>
      <dgm:t>
        <a:bodyPr/>
        <a:lstStyle/>
        <a:p>
          <a:endParaRPr lang="de-DE" sz="1600"/>
        </a:p>
      </dgm:t>
    </dgm:pt>
    <dgm:pt modelId="{7CDAFD6E-AA29-4B4B-8F19-9B44745B8FC9}" type="sibTrans" cxnId="{2167589B-35DC-4452-81AD-A95AE9DE070B}">
      <dgm:prSet/>
      <dgm:spPr/>
      <dgm:t>
        <a:bodyPr/>
        <a:lstStyle/>
        <a:p>
          <a:endParaRPr lang="de-DE" sz="1600"/>
        </a:p>
      </dgm:t>
    </dgm:pt>
    <dgm:pt modelId="{1EE1D816-7B78-43EE-8682-25CAE19D0271}">
      <dgm:prSet custT="1"/>
      <dgm:spPr/>
      <dgm:t>
        <a:bodyPr/>
        <a:lstStyle/>
        <a:p>
          <a:r>
            <a:rPr lang="de-DE" sz="1600" dirty="0">
              <a:latin typeface="Arial" pitchFamily="34" charset="0"/>
              <a:cs typeface="Arial" pitchFamily="34" charset="0"/>
            </a:rPr>
            <a:t>Hygiene (Schwarz-Weiß-Trennung)</a:t>
          </a:r>
        </a:p>
      </dgm:t>
    </dgm:pt>
    <dgm:pt modelId="{14DEEF4B-0221-4D2B-91DD-8C2413C5B608}" type="parTrans" cxnId="{6A25891A-860B-4517-A6A0-5700FBB1FC50}">
      <dgm:prSet/>
      <dgm:spPr/>
      <dgm:t>
        <a:bodyPr/>
        <a:lstStyle/>
        <a:p>
          <a:endParaRPr lang="de-DE" sz="1600"/>
        </a:p>
      </dgm:t>
    </dgm:pt>
    <dgm:pt modelId="{71F0E99F-7A2E-45FE-902F-32F55C9147DF}" type="sibTrans" cxnId="{6A25891A-860B-4517-A6A0-5700FBB1FC50}">
      <dgm:prSet/>
      <dgm:spPr/>
      <dgm:t>
        <a:bodyPr/>
        <a:lstStyle/>
        <a:p>
          <a:endParaRPr lang="de-DE" sz="1600"/>
        </a:p>
      </dgm:t>
    </dgm:pt>
    <dgm:pt modelId="{9720B8E6-D62B-4B5F-8960-EE02791B1B74}">
      <dgm:prSet custT="1"/>
      <dgm:spPr/>
      <dgm:t>
        <a:bodyPr/>
        <a:lstStyle/>
        <a:p>
          <a:r>
            <a:rPr lang="de-DE" sz="1600" dirty="0">
              <a:latin typeface="Arial" pitchFamily="34" charset="0"/>
              <a:cs typeface="Arial" pitchFamily="34" charset="0"/>
            </a:rPr>
            <a:t>Gefahrstoffe müssen soweit technisch möglich durch weniger gefährliche Stoffe ersetzt werden.</a:t>
          </a:r>
        </a:p>
      </dgm:t>
    </dgm:pt>
    <dgm:pt modelId="{4BF3B884-C0CC-4F7D-A85F-0E83982A8E69}" type="parTrans" cxnId="{D36CF87A-553D-4827-AE88-FC982EC04A0B}">
      <dgm:prSet/>
      <dgm:spPr/>
      <dgm:t>
        <a:bodyPr/>
        <a:lstStyle/>
        <a:p>
          <a:endParaRPr lang="de-DE" sz="1600"/>
        </a:p>
      </dgm:t>
    </dgm:pt>
    <dgm:pt modelId="{5888C5AB-D349-4EF5-A2E1-7929AF4875AB}" type="sibTrans" cxnId="{D36CF87A-553D-4827-AE88-FC982EC04A0B}">
      <dgm:prSet/>
      <dgm:spPr/>
      <dgm:t>
        <a:bodyPr/>
        <a:lstStyle/>
        <a:p>
          <a:endParaRPr lang="de-DE" sz="1600"/>
        </a:p>
      </dgm:t>
    </dgm:pt>
    <dgm:pt modelId="{126D78A1-AAA9-4236-AB74-421948AC5107}">
      <dgm:prSet custT="1"/>
      <dgm:spPr/>
      <dgm:t>
        <a:bodyPr/>
        <a:lstStyle/>
        <a:p>
          <a:r>
            <a:rPr lang="de-DE" sz="1600" kern="1200" dirty="0">
              <a:solidFill>
                <a:srgbClr val="0082B0">
                  <a:hueOff val="0"/>
                  <a:satOff val="0"/>
                  <a:lumOff val="0"/>
                  <a:alphaOff val="0"/>
                </a:srgbClr>
              </a:solidFill>
              <a:latin typeface="Arial" pitchFamily="34" charset="0"/>
              <a:ea typeface="+mn-ea"/>
              <a:cs typeface="Arial" pitchFamily="34" charset="0"/>
            </a:rPr>
            <a:t>Freimessen</a:t>
          </a:r>
        </a:p>
      </dgm:t>
    </dgm:pt>
    <dgm:pt modelId="{F98552CC-BA27-456D-B01F-5A31C1B17DCB}" type="parTrans" cxnId="{DCD7E8FC-161A-4247-97CD-8E5177D649D1}">
      <dgm:prSet/>
      <dgm:spPr/>
      <dgm:t>
        <a:bodyPr/>
        <a:lstStyle/>
        <a:p>
          <a:endParaRPr lang="de-DE"/>
        </a:p>
      </dgm:t>
    </dgm:pt>
    <dgm:pt modelId="{60F201CD-B6E2-4970-9FD1-2B91A10B3B3C}" type="sibTrans" cxnId="{DCD7E8FC-161A-4247-97CD-8E5177D649D1}">
      <dgm:prSet/>
      <dgm:spPr/>
      <dgm:t>
        <a:bodyPr/>
        <a:lstStyle/>
        <a:p>
          <a:endParaRPr lang="de-DE"/>
        </a:p>
      </dgm:t>
    </dgm:pt>
    <dgm:pt modelId="{879C0DA8-93E7-44B1-9525-E23887A6769C}">
      <dgm:prSet custT="1"/>
      <dgm:spPr/>
      <dgm:t>
        <a:bodyPr/>
        <a:lstStyle/>
        <a:p>
          <a:r>
            <a:rPr lang="de-DE" sz="1600" kern="1200" dirty="0">
              <a:solidFill>
                <a:srgbClr val="0082B0">
                  <a:hueOff val="0"/>
                  <a:satOff val="0"/>
                  <a:lumOff val="0"/>
                  <a:alphaOff val="0"/>
                </a:srgbClr>
              </a:solidFill>
              <a:latin typeface="Arial" pitchFamily="34" charset="0"/>
              <a:ea typeface="+mn-ea"/>
              <a:cs typeface="Arial" pitchFamily="34" charset="0"/>
            </a:rPr>
            <a:t>Absperren von Leitungen</a:t>
          </a:r>
        </a:p>
      </dgm:t>
    </dgm:pt>
    <dgm:pt modelId="{6F290B0F-E089-4372-850F-9BBD97ADD086}" type="parTrans" cxnId="{3685ED25-978B-45BA-9646-F10C4EFCD29A}">
      <dgm:prSet/>
      <dgm:spPr/>
      <dgm:t>
        <a:bodyPr/>
        <a:lstStyle/>
        <a:p>
          <a:endParaRPr lang="de-DE"/>
        </a:p>
      </dgm:t>
    </dgm:pt>
    <dgm:pt modelId="{195EB902-6321-416B-A71A-43762848D3A5}" type="sibTrans" cxnId="{3685ED25-978B-45BA-9646-F10C4EFCD29A}">
      <dgm:prSet/>
      <dgm:spPr/>
      <dgm:t>
        <a:bodyPr/>
        <a:lstStyle/>
        <a:p>
          <a:endParaRPr lang="de-DE"/>
        </a:p>
      </dgm:t>
    </dgm:pt>
    <dgm:pt modelId="{30C2DB0E-4EF7-43A6-BFA8-3B17454ABAE0}" type="pres">
      <dgm:prSet presAssocID="{1EA82A15-9FFE-4B79-B612-14686D029669}" presName="Name0" presStyleCnt="0">
        <dgm:presLayoutVars>
          <dgm:dir/>
          <dgm:animLvl val="lvl"/>
          <dgm:resizeHandles val="exact"/>
        </dgm:presLayoutVars>
      </dgm:prSet>
      <dgm:spPr/>
    </dgm:pt>
    <dgm:pt modelId="{B775D5F9-2BEA-4231-9162-096F0557E33D}" type="pres">
      <dgm:prSet presAssocID="{05E84A20-4225-4808-BA61-155BFDCCCFE2}" presName="composite" presStyleCnt="0"/>
      <dgm:spPr/>
    </dgm:pt>
    <dgm:pt modelId="{13485FA3-83B3-46DF-8FA1-9F22E6E9FE13}" type="pres">
      <dgm:prSet presAssocID="{05E84A20-4225-4808-BA61-155BFDCCCFE2}" presName="parTx" presStyleLbl="alignNode1" presStyleIdx="0" presStyleCnt="4" custScaleY="112178" custLinFactNeighborY="-11675">
        <dgm:presLayoutVars>
          <dgm:chMax val="0"/>
          <dgm:chPref val="0"/>
          <dgm:bulletEnabled val="1"/>
        </dgm:presLayoutVars>
      </dgm:prSet>
      <dgm:spPr/>
    </dgm:pt>
    <dgm:pt modelId="{A83F51B6-8784-4EC9-A10F-D72F51D5D52C}" type="pres">
      <dgm:prSet presAssocID="{05E84A20-4225-4808-BA61-155BFDCCCFE2}" presName="desTx" presStyleLbl="alignAccFollowNode1" presStyleIdx="0" presStyleCnt="4">
        <dgm:presLayoutVars>
          <dgm:bulletEnabled val="1"/>
        </dgm:presLayoutVars>
      </dgm:prSet>
      <dgm:spPr/>
    </dgm:pt>
    <dgm:pt modelId="{930893E4-D4E1-4523-856C-1E1FE49ADB60}" type="pres">
      <dgm:prSet presAssocID="{05268534-6EFC-4524-9C58-0A954755DEAF}" presName="space" presStyleCnt="0"/>
      <dgm:spPr/>
    </dgm:pt>
    <dgm:pt modelId="{5EEBC805-C5A3-4A45-BF44-FE23A4B89547}" type="pres">
      <dgm:prSet presAssocID="{41DDB2CE-0283-4DEA-B850-B4EDCF1B0D4B}" presName="composite" presStyleCnt="0"/>
      <dgm:spPr/>
    </dgm:pt>
    <dgm:pt modelId="{79D2DD61-90CC-43D1-8D10-3B4AB39CE535}" type="pres">
      <dgm:prSet presAssocID="{41DDB2CE-0283-4DEA-B850-B4EDCF1B0D4B}" presName="parTx" presStyleLbl="alignNode1" presStyleIdx="1" presStyleCnt="4" custScaleY="112178" custLinFactNeighborY="-11675">
        <dgm:presLayoutVars>
          <dgm:chMax val="0"/>
          <dgm:chPref val="0"/>
          <dgm:bulletEnabled val="1"/>
        </dgm:presLayoutVars>
      </dgm:prSet>
      <dgm:spPr/>
    </dgm:pt>
    <dgm:pt modelId="{B691F404-BF83-4EE5-BE5A-3A8709A3D793}" type="pres">
      <dgm:prSet presAssocID="{41DDB2CE-0283-4DEA-B850-B4EDCF1B0D4B}" presName="desTx" presStyleLbl="alignAccFollowNode1" presStyleIdx="1" presStyleCnt="4">
        <dgm:presLayoutVars>
          <dgm:bulletEnabled val="1"/>
        </dgm:presLayoutVars>
      </dgm:prSet>
      <dgm:spPr/>
    </dgm:pt>
    <dgm:pt modelId="{76750728-7067-4F46-AAB8-5EE778639A96}" type="pres">
      <dgm:prSet presAssocID="{E7EE2D03-9CAB-4B62-B96C-3129BF7C0BE1}" presName="space" presStyleCnt="0"/>
      <dgm:spPr/>
    </dgm:pt>
    <dgm:pt modelId="{A285FDAE-6817-4DF6-8488-2A26684601E3}" type="pres">
      <dgm:prSet presAssocID="{B9807E03-7683-4868-9001-203FD8994210}" presName="composite" presStyleCnt="0"/>
      <dgm:spPr/>
    </dgm:pt>
    <dgm:pt modelId="{245763ED-BF70-4715-B105-E3002F399C3B}" type="pres">
      <dgm:prSet presAssocID="{B9807E03-7683-4868-9001-203FD8994210}" presName="parTx" presStyleLbl="alignNode1" presStyleIdx="2" presStyleCnt="4" custScaleY="112178" custLinFactNeighborY="-11675">
        <dgm:presLayoutVars>
          <dgm:chMax val="0"/>
          <dgm:chPref val="0"/>
          <dgm:bulletEnabled val="1"/>
        </dgm:presLayoutVars>
      </dgm:prSet>
      <dgm:spPr/>
    </dgm:pt>
    <dgm:pt modelId="{E6876034-1A40-417B-AB96-8AF7F47F103D}" type="pres">
      <dgm:prSet presAssocID="{B9807E03-7683-4868-9001-203FD8994210}" presName="desTx" presStyleLbl="alignAccFollowNode1" presStyleIdx="2" presStyleCnt="4">
        <dgm:presLayoutVars>
          <dgm:bulletEnabled val="1"/>
        </dgm:presLayoutVars>
      </dgm:prSet>
      <dgm:spPr/>
    </dgm:pt>
    <dgm:pt modelId="{62877218-001D-4758-A1CC-3F4728C24CC2}" type="pres">
      <dgm:prSet presAssocID="{E36B1153-B8A3-4FB5-9E51-3334E230DEFB}" presName="space" presStyleCnt="0"/>
      <dgm:spPr/>
    </dgm:pt>
    <dgm:pt modelId="{A9F11119-ADB4-4F7E-BB7A-7CE8C19166DE}" type="pres">
      <dgm:prSet presAssocID="{AEF9FA87-D113-4AD8-9EE4-CB35133EF50C}" presName="composite" presStyleCnt="0"/>
      <dgm:spPr/>
    </dgm:pt>
    <dgm:pt modelId="{68EC814B-3F6C-4EC8-BD03-C892016AB1F0}" type="pres">
      <dgm:prSet presAssocID="{AEF9FA87-D113-4AD8-9EE4-CB35133EF50C}" presName="parTx" presStyleLbl="alignNode1" presStyleIdx="3" presStyleCnt="4" custScaleY="112178" custLinFactNeighborY="-11675">
        <dgm:presLayoutVars>
          <dgm:chMax val="0"/>
          <dgm:chPref val="0"/>
          <dgm:bulletEnabled val="1"/>
        </dgm:presLayoutVars>
      </dgm:prSet>
      <dgm:spPr/>
    </dgm:pt>
    <dgm:pt modelId="{76C4F163-5265-456F-BAFA-1FEAC2A86939}" type="pres">
      <dgm:prSet presAssocID="{AEF9FA87-D113-4AD8-9EE4-CB35133EF50C}" presName="desTx" presStyleLbl="alignAccFollowNode1" presStyleIdx="3" presStyleCnt="4">
        <dgm:presLayoutVars>
          <dgm:bulletEnabled val="1"/>
        </dgm:presLayoutVars>
      </dgm:prSet>
      <dgm:spPr/>
    </dgm:pt>
  </dgm:ptLst>
  <dgm:cxnLst>
    <dgm:cxn modelId="{6A25891A-860B-4517-A6A0-5700FBB1FC50}" srcId="{AEF9FA87-D113-4AD8-9EE4-CB35133EF50C}" destId="{1EE1D816-7B78-43EE-8682-25CAE19D0271}" srcOrd="2" destOrd="0" parTransId="{14DEEF4B-0221-4D2B-91DD-8C2413C5B608}" sibTransId="{71F0E99F-7A2E-45FE-902F-32F55C9147DF}"/>
    <dgm:cxn modelId="{7453001F-261B-40AA-8680-A64EB16545D0}" type="presOf" srcId="{E4B06DA5-05F6-4998-A825-D988BF315B94}" destId="{E6876034-1A40-417B-AB96-8AF7F47F103D}" srcOrd="0" destOrd="1" presId="urn:microsoft.com/office/officeart/2005/8/layout/hList1"/>
    <dgm:cxn modelId="{B6F20623-40BF-4F57-AE65-D72429B27C50}" type="presOf" srcId="{9720B8E6-D62B-4B5F-8960-EE02791B1B74}" destId="{A83F51B6-8784-4EC9-A10F-D72F51D5D52C}" srcOrd="0" destOrd="0" presId="urn:microsoft.com/office/officeart/2005/8/layout/hList1"/>
    <dgm:cxn modelId="{3685ED25-978B-45BA-9646-F10C4EFCD29A}" srcId="{41DDB2CE-0283-4DEA-B850-B4EDCF1B0D4B}" destId="{879C0DA8-93E7-44B1-9525-E23887A6769C}" srcOrd="2" destOrd="0" parTransId="{6F290B0F-E089-4372-850F-9BBD97ADD086}" sibTransId="{195EB902-6321-416B-A71A-43762848D3A5}"/>
    <dgm:cxn modelId="{71112C2D-9271-4755-8866-293F75AB19B5}" type="presOf" srcId="{31BC0B1C-3D1C-4E83-B158-8DA1CF75BE5A}" destId="{76C4F163-5265-456F-BAFA-1FEAC2A86939}" srcOrd="0" destOrd="0" presId="urn:microsoft.com/office/officeart/2005/8/layout/hList1"/>
    <dgm:cxn modelId="{547ADA30-7DAE-4E71-AD83-510A56900D54}" type="presOf" srcId="{126D78A1-AAA9-4236-AB74-421948AC5107}" destId="{B691F404-BF83-4EE5-BE5A-3A8709A3D793}" srcOrd="0" destOrd="1" presId="urn:microsoft.com/office/officeart/2005/8/layout/hList1"/>
    <dgm:cxn modelId="{5D20245C-BE29-46CE-87AF-F573C243B5CE}" srcId="{B9807E03-7683-4868-9001-203FD8994210}" destId="{B4B16271-AFF4-422E-B5D7-AE8793056D29}" srcOrd="0" destOrd="0" parTransId="{BF5E0A97-F27B-4D30-A7E5-2D59AF5573EB}" sibTransId="{9C1131F8-0D34-4F1D-9BD6-C7D5978DF90D}"/>
    <dgm:cxn modelId="{3E31C05D-1C80-4070-985D-7A1634F574E8}" srcId="{B9807E03-7683-4868-9001-203FD8994210}" destId="{E4B06DA5-05F6-4998-A825-D988BF315B94}" srcOrd="1" destOrd="0" parTransId="{7CCF2E53-1D98-41AF-B772-89C39952E1C5}" sibTransId="{E1A7D3FA-7020-4674-8699-4BAF8FDF1C87}"/>
    <dgm:cxn modelId="{019F5241-EED8-4711-AF6E-D829361BA542}" srcId="{AEF9FA87-D113-4AD8-9EE4-CB35133EF50C}" destId="{31BC0B1C-3D1C-4E83-B158-8DA1CF75BE5A}" srcOrd="0" destOrd="0" parTransId="{DAACA0DF-7AFD-4929-8B95-5BB4572416FB}" sibTransId="{B424D2CD-998E-4F03-B458-BB04B8B2B935}"/>
    <dgm:cxn modelId="{0E3F5D6A-C551-4B0D-B689-AF15B67732A3}" type="presOf" srcId="{1EE1D816-7B78-43EE-8682-25CAE19D0271}" destId="{76C4F163-5265-456F-BAFA-1FEAC2A86939}" srcOrd="0" destOrd="2" presId="urn:microsoft.com/office/officeart/2005/8/layout/hList1"/>
    <dgm:cxn modelId="{B0D90F51-56AD-4667-852C-1634E37F7156}" type="presOf" srcId="{FF47B0AB-EFFC-45E9-AB73-1618DC5D515E}" destId="{B691F404-BF83-4EE5-BE5A-3A8709A3D793}" srcOrd="0" destOrd="0" presId="urn:microsoft.com/office/officeart/2005/8/layout/hList1"/>
    <dgm:cxn modelId="{6F532353-F45E-4403-8D87-CAB459A8606E}" srcId="{1EA82A15-9FFE-4B79-B612-14686D029669}" destId="{AEF9FA87-D113-4AD8-9EE4-CB35133EF50C}" srcOrd="3" destOrd="0" parTransId="{63DC8239-175B-4A72-8119-7375790D04D7}" sibTransId="{9DA0A777-0A8C-478E-B3D6-A09E841C8B9A}"/>
    <dgm:cxn modelId="{D36CF87A-553D-4827-AE88-FC982EC04A0B}" srcId="{05E84A20-4225-4808-BA61-155BFDCCCFE2}" destId="{9720B8E6-D62B-4B5F-8960-EE02791B1B74}" srcOrd="0" destOrd="0" parTransId="{4BF3B884-C0CC-4F7D-A85F-0E83982A8E69}" sibTransId="{5888C5AB-D349-4EF5-A2E1-7929AF4875AB}"/>
    <dgm:cxn modelId="{E753117B-DD27-4F39-9769-0B76628A644B}" type="presOf" srcId="{AEF9FA87-D113-4AD8-9EE4-CB35133EF50C}" destId="{68EC814B-3F6C-4EC8-BD03-C892016AB1F0}" srcOrd="0" destOrd="0" presId="urn:microsoft.com/office/officeart/2005/8/layout/hList1"/>
    <dgm:cxn modelId="{CAAB8485-B2B0-4CB5-A4BE-8732CF02CDF9}" type="presOf" srcId="{879C0DA8-93E7-44B1-9525-E23887A6769C}" destId="{B691F404-BF83-4EE5-BE5A-3A8709A3D793}" srcOrd="0" destOrd="2" presId="urn:microsoft.com/office/officeart/2005/8/layout/hList1"/>
    <dgm:cxn modelId="{75F3E286-CE52-489F-BA5A-501C0BA05793}" srcId="{B9807E03-7683-4868-9001-203FD8994210}" destId="{E5FED208-9A68-4496-ADF6-67ABB21E18BC}" srcOrd="3" destOrd="0" parTransId="{42F1B363-A784-49AB-9198-0C816421910E}" sibTransId="{D25A5BE7-0848-4AEE-A8E4-00FFEA4BF423}"/>
    <dgm:cxn modelId="{2167589B-35DC-4452-81AD-A95AE9DE070B}" srcId="{AEF9FA87-D113-4AD8-9EE4-CB35133EF50C}" destId="{C26730F8-2A4F-45A1-A208-6470C23EFDC7}" srcOrd="1" destOrd="0" parTransId="{E4E12DB4-4DA9-4984-8C03-F5B006F10A8F}" sibTransId="{7CDAFD6E-AA29-4B4B-8F19-9B44745B8FC9}"/>
    <dgm:cxn modelId="{1837E2A5-9248-45AC-953C-D346BFC5270B}" srcId="{1EA82A15-9FFE-4B79-B612-14686D029669}" destId="{B9807E03-7683-4868-9001-203FD8994210}" srcOrd="2" destOrd="0" parTransId="{36010B76-797F-49D4-A666-27EEB9D7718C}" sibTransId="{E36B1153-B8A3-4FB5-9E51-3334E230DEFB}"/>
    <dgm:cxn modelId="{D18431BA-CF38-408F-A71D-A7DE5C79FFBF}" type="presOf" srcId="{58360D91-10A2-4BF0-9CFC-97972B8BB93A}" destId="{E6876034-1A40-417B-AB96-8AF7F47F103D}" srcOrd="0" destOrd="2" presId="urn:microsoft.com/office/officeart/2005/8/layout/hList1"/>
    <dgm:cxn modelId="{129479C5-94F0-4BAD-88F9-E6C401D8F2C3}" type="presOf" srcId="{41DDB2CE-0283-4DEA-B850-B4EDCF1B0D4B}" destId="{79D2DD61-90CC-43D1-8D10-3B4AB39CE535}" srcOrd="0" destOrd="0" presId="urn:microsoft.com/office/officeart/2005/8/layout/hList1"/>
    <dgm:cxn modelId="{DB0392CB-9953-4972-924C-BAE208E500B6}" type="presOf" srcId="{C26730F8-2A4F-45A1-A208-6470C23EFDC7}" destId="{76C4F163-5265-456F-BAFA-1FEAC2A86939}" srcOrd="0" destOrd="1" presId="urn:microsoft.com/office/officeart/2005/8/layout/hList1"/>
    <dgm:cxn modelId="{3F7B21D8-2C6A-4EE8-8C4C-0E384289E421}" type="presOf" srcId="{B9807E03-7683-4868-9001-203FD8994210}" destId="{245763ED-BF70-4715-B105-E3002F399C3B}" srcOrd="0" destOrd="0" presId="urn:microsoft.com/office/officeart/2005/8/layout/hList1"/>
    <dgm:cxn modelId="{1CCEB8DF-F299-4961-9C70-52F24EA1512C}" srcId="{1EA82A15-9FFE-4B79-B612-14686D029669}" destId="{41DDB2CE-0283-4DEA-B850-B4EDCF1B0D4B}" srcOrd="1" destOrd="0" parTransId="{A2AB5438-E838-4AB9-96F3-85FA6CD04820}" sibTransId="{E7EE2D03-9CAB-4B62-B96C-3129BF7C0BE1}"/>
    <dgm:cxn modelId="{915A52E3-46E7-4664-91F1-D164BF01939C}" srcId="{41DDB2CE-0283-4DEA-B850-B4EDCF1B0D4B}" destId="{FF47B0AB-EFFC-45E9-AB73-1618DC5D515E}" srcOrd="0" destOrd="0" parTransId="{B61C0234-F79D-4178-B1E6-461186D9705C}" sibTransId="{A08EAD39-A145-4676-97AF-E289E8618C48}"/>
    <dgm:cxn modelId="{EE0AA8E4-51C1-42E6-ABCC-5B539488D828}" srcId="{B9807E03-7683-4868-9001-203FD8994210}" destId="{58360D91-10A2-4BF0-9CFC-97972B8BB93A}" srcOrd="2" destOrd="0" parTransId="{42804900-15AA-47B0-A4C2-35A4684B8260}" sibTransId="{6E5C4440-13D1-4542-BEDD-5EB0D227CADD}"/>
    <dgm:cxn modelId="{F2BDB1E8-4097-4C62-810B-DEAB2DE76F5A}" type="presOf" srcId="{05E84A20-4225-4808-BA61-155BFDCCCFE2}" destId="{13485FA3-83B3-46DF-8FA1-9F22E6E9FE13}" srcOrd="0" destOrd="0" presId="urn:microsoft.com/office/officeart/2005/8/layout/hList1"/>
    <dgm:cxn modelId="{DB28D0E8-1DCE-4064-B1B6-4A1742DC944D}" type="presOf" srcId="{B4B16271-AFF4-422E-B5D7-AE8793056D29}" destId="{E6876034-1A40-417B-AB96-8AF7F47F103D}" srcOrd="0" destOrd="0" presId="urn:microsoft.com/office/officeart/2005/8/layout/hList1"/>
    <dgm:cxn modelId="{4C8893F0-097B-4078-8C95-7CAAFD556E4A}" srcId="{1EA82A15-9FFE-4B79-B612-14686D029669}" destId="{05E84A20-4225-4808-BA61-155BFDCCCFE2}" srcOrd="0" destOrd="0" parTransId="{3B8A9CAA-A6F8-422D-B227-C626D6E57A79}" sibTransId="{05268534-6EFC-4524-9C58-0A954755DEAF}"/>
    <dgm:cxn modelId="{2C6446F4-FF50-4679-B1E0-500F511D337E}" type="presOf" srcId="{E5FED208-9A68-4496-ADF6-67ABB21E18BC}" destId="{E6876034-1A40-417B-AB96-8AF7F47F103D}" srcOrd="0" destOrd="3" presId="urn:microsoft.com/office/officeart/2005/8/layout/hList1"/>
    <dgm:cxn modelId="{95B52BFC-7FCC-4B40-9840-64ABBF6AACA3}" type="presOf" srcId="{1EA82A15-9FFE-4B79-B612-14686D029669}" destId="{30C2DB0E-4EF7-43A6-BFA8-3B17454ABAE0}" srcOrd="0" destOrd="0" presId="urn:microsoft.com/office/officeart/2005/8/layout/hList1"/>
    <dgm:cxn modelId="{DCD7E8FC-161A-4247-97CD-8E5177D649D1}" srcId="{41DDB2CE-0283-4DEA-B850-B4EDCF1B0D4B}" destId="{126D78A1-AAA9-4236-AB74-421948AC5107}" srcOrd="1" destOrd="0" parTransId="{F98552CC-BA27-456D-B01F-5A31C1B17DCB}" sibTransId="{60F201CD-B6E2-4970-9FD1-2B91A10B3B3C}"/>
    <dgm:cxn modelId="{DAC86A38-0AE8-40C1-A8A2-CBFAA448CE8A}" type="presParOf" srcId="{30C2DB0E-4EF7-43A6-BFA8-3B17454ABAE0}" destId="{B775D5F9-2BEA-4231-9162-096F0557E33D}" srcOrd="0" destOrd="0" presId="urn:microsoft.com/office/officeart/2005/8/layout/hList1"/>
    <dgm:cxn modelId="{704A8492-1CB3-4194-814A-EE46A384088C}" type="presParOf" srcId="{B775D5F9-2BEA-4231-9162-096F0557E33D}" destId="{13485FA3-83B3-46DF-8FA1-9F22E6E9FE13}" srcOrd="0" destOrd="0" presId="urn:microsoft.com/office/officeart/2005/8/layout/hList1"/>
    <dgm:cxn modelId="{9C86C300-D7BE-46A3-AC2C-1E35636395A7}" type="presParOf" srcId="{B775D5F9-2BEA-4231-9162-096F0557E33D}" destId="{A83F51B6-8784-4EC9-A10F-D72F51D5D52C}" srcOrd="1" destOrd="0" presId="urn:microsoft.com/office/officeart/2005/8/layout/hList1"/>
    <dgm:cxn modelId="{596691A7-E316-4DD6-BED8-13342477A827}" type="presParOf" srcId="{30C2DB0E-4EF7-43A6-BFA8-3B17454ABAE0}" destId="{930893E4-D4E1-4523-856C-1E1FE49ADB60}" srcOrd="1" destOrd="0" presId="urn:microsoft.com/office/officeart/2005/8/layout/hList1"/>
    <dgm:cxn modelId="{0C3F9A02-93AD-46D5-8E24-152DA23D15CB}" type="presParOf" srcId="{30C2DB0E-4EF7-43A6-BFA8-3B17454ABAE0}" destId="{5EEBC805-C5A3-4A45-BF44-FE23A4B89547}" srcOrd="2" destOrd="0" presId="urn:microsoft.com/office/officeart/2005/8/layout/hList1"/>
    <dgm:cxn modelId="{FBB11BE1-4449-4EF2-9182-D44EEF696696}" type="presParOf" srcId="{5EEBC805-C5A3-4A45-BF44-FE23A4B89547}" destId="{79D2DD61-90CC-43D1-8D10-3B4AB39CE535}" srcOrd="0" destOrd="0" presId="urn:microsoft.com/office/officeart/2005/8/layout/hList1"/>
    <dgm:cxn modelId="{26C2B992-3D94-40E2-8A22-DEF9F4BB7D1D}" type="presParOf" srcId="{5EEBC805-C5A3-4A45-BF44-FE23A4B89547}" destId="{B691F404-BF83-4EE5-BE5A-3A8709A3D793}" srcOrd="1" destOrd="0" presId="urn:microsoft.com/office/officeart/2005/8/layout/hList1"/>
    <dgm:cxn modelId="{1F3369DE-FF8B-4ADC-9817-7D1EB9EA40DD}" type="presParOf" srcId="{30C2DB0E-4EF7-43A6-BFA8-3B17454ABAE0}" destId="{76750728-7067-4F46-AAB8-5EE778639A96}" srcOrd="3" destOrd="0" presId="urn:microsoft.com/office/officeart/2005/8/layout/hList1"/>
    <dgm:cxn modelId="{FD21A5DA-A961-47E8-9F34-1480390E1DB4}" type="presParOf" srcId="{30C2DB0E-4EF7-43A6-BFA8-3B17454ABAE0}" destId="{A285FDAE-6817-4DF6-8488-2A26684601E3}" srcOrd="4" destOrd="0" presId="urn:microsoft.com/office/officeart/2005/8/layout/hList1"/>
    <dgm:cxn modelId="{8510ECA4-5DB7-4C53-AD48-13A9214E4F91}" type="presParOf" srcId="{A285FDAE-6817-4DF6-8488-2A26684601E3}" destId="{245763ED-BF70-4715-B105-E3002F399C3B}" srcOrd="0" destOrd="0" presId="urn:microsoft.com/office/officeart/2005/8/layout/hList1"/>
    <dgm:cxn modelId="{3D82358B-BD48-468E-AFB2-A90918AA3DAD}" type="presParOf" srcId="{A285FDAE-6817-4DF6-8488-2A26684601E3}" destId="{E6876034-1A40-417B-AB96-8AF7F47F103D}" srcOrd="1" destOrd="0" presId="urn:microsoft.com/office/officeart/2005/8/layout/hList1"/>
    <dgm:cxn modelId="{86B926ED-0A44-446D-9A90-69D25B76D99B}" type="presParOf" srcId="{30C2DB0E-4EF7-43A6-BFA8-3B17454ABAE0}" destId="{62877218-001D-4758-A1CC-3F4728C24CC2}" srcOrd="5" destOrd="0" presId="urn:microsoft.com/office/officeart/2005/8/layout/hList1"/>
    <dgm:cxn modelId="{A38B6065-4877-4185-946C-730DB94ABCB9}" type="presParOf" srcId="{30C2DB0E-4EF7-43A6-BFA8-3B17454ABAE0}" destId="{A9F11119-ADB4-4F7E-BB7A-7CE8C19166DE}" srcOrd="6" destOrd="0" presId="urn:microsoft.com/office/officeart/2005/8/layout/hList1"/>
    <dgm:cxn modelId="{52C6AA3B-D814-4960-86A1-7D4B866217F6}" type="presParOf" srcId="{A9F11119-ADB4-4F7E-BB7A-7CE8C19166DE}" destId="{68EC814B-3F6C-4EC8-BD03-C892016AB1F0}" srcOrd="0" destOrd="0" presId="urn:microsoft.com/office/officeart/2005/8/layout/hList1"/>
    <dgm:cxn modelId="{AFD0CA94-E698-4B8D-B2CD-CB6DC2ADE0EB}" type="presParOf" srcId="{A9F11119-ADB4-4F7E-BB7A-7CE8C19166DE}" destId="{76C4F163-5265-456F-BAFA-1FEAC2A8693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85FA3-83B3-46DF-8FA1-9F22E6E9FE13}">
      <dsp:nvSpPr>
        <dsp:cNvPr id="0" name=""/>
        <dsp:cNvSpPr/>
      </dsp:nvSpPr>
      <dsp:spPr>
        <a:xfrm>
          <a:off x="4412" y="0"/>
          <a:ext cx="2653501" cy="1098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accent5"/>
              </a:solidFill>
              <a:latin typeface="Arial" pitchFamily="34" charset="0"/>
              <a:cs typeface="Arial" pitchFamily="34" charset="0"/>
            </a:rPr>
            <a:t>S</a:t>
          </a:r>
          <a:r>
            <a:rPr lang="de-DE" sz="1800" kern="1200" dirty="0">
              <a:solidFill>
                <a:schemeClr val="bg1"/>
              </a:solidFill>
              <a:latin typeface="Arial" pitchFamily="34" charset="0"/>
              <a:cs typeface="Arial" pitchFamily="34" charset="0"/>
            </a:rPr>
            <a:t>ubstitutionsprüfung</a:t>
          </a:r>
        </a:p>
      </dsp:txBody>
      <dsp:txXfrm>
        <a:off x="4412" y="0"/>
        <a:ext cx="2653501" cy="1098446"/>
      </dsp:txXfrm>
    </dsp:sp>
    <dsp:sp modelId="{A83F51B6-8784-4EC9-A10F-D72F51D5D52C}">
      <dsp:nvSpPr>
        <dsp:cNvPr id="0" name=""/>
        <dsp:cNvSpPr/>
      </dsp:nvSpPr>
      <dsp:spPr>
        <a:xfrm>
          <a:off x="4412" y="1073054"/>
          <a:ext cx="265350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Gefahrstoffe müssen soweit technisch möglich durch weniger gefährliche Stoffe ersetzt werden.</a:t>
          </a:r>
        </a:p>
      </dsp:txBody>
      <dsp:txXfrm>
        <a:off x="4412" y="1073054"/>
        <a:ext cx="2653501" cy="1493279"/>
      </dsp:txXfrm>
    </dsp:sp>
    <dsp:sp modelId="{79D2DD61-90CC-43D1-8D10-3B4AB39CE535}">
      <dsp:nvSpPr>
        <dsp:cNvPr id="0" name=""/>
        <dsp:cNvSpPr/>
      </dsp:nvSpPr>
      <dsp:spPr>
        <a:xfrm>
          <a:off x="3029404" y="0"/>
          <a:ext cx="2653501" cy="1098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accent5"/>
              </a:solidFill>
              <a:latin typeface="Arial" pitchFamily="34" charset="0"/>
              <a:cs typeface="Arial" pitchFamily="34" charset="0"/>
            </a:rPr>
            <a:t>T</a:t>
          </a:r>
          <a:r>
            <a:rPr lang="de-DE" sz="1800" kern="1200" dirty="0">
              <a:latin typeface="Arial" pitchFamily="34" charset="0"/>
              <a:cs typeface="Arial" pitchFamily="34" charset="0"/>
            </a:rPr>
            <a:t>echnische Schutzmaßnahmen</a:t>
          </a:r>
        </a:p>
      </dsp:txBody>
      <dsp:txXfrm>
        <a:off x="3029404" y="0"/>
        <a:ext cx="2653501" cy="1098446"/>
      </dsp:txXfrm>
    </dsp:sp>
    <dsp:sp modelId="{B691F404-BF83-4EE5-BE5A-3A8709A3D793}">
      <dsp:nvSpPr>
        <dsp:cNvPr id="0" name=""/>
        <dsp:cNvSpPr/>
      </dsp:nvSpPr>
      <dsp:spPr>
        <a:xfrm>
          <a:off x="3029404" y="1073054"/>
          <a:ext cx="265350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Technische Lüftung</a:t>
          </a:r>
          <a:endParaRPr lang="de-DE" sz="1600" kern="1200" dirty="0"/>
        </a:p>
        <a:p>
          <a:pPr marL="171450" lvl="1" indent="-171450" algn="l" defTabSz="711200">
            <a:lnSpc>
              <a:spcPct val="90000"/>
            </a:lnSpc>
            <a:spcBef>
              <a:spcPct val="0"/>
            </a:spcBef>
            <a:spcAft>
              <a:spcPct val="15000"/>
            </a:spcAft>
            <a:buChar char="•"/>
          </a:pPr>
          <a:r>
            <a:rPr lang="de-DE" sz="1600" kern="1200" dirty="0">
              <a:solidFill>
                <a:srgbClr val="0082B0">
                  <a:hueOff val="0"/>
                  <a:satOff val="0"/>
                  <a:lumOff val="0"/>
                  <a:alphaOff val="0"/>
                </a:srgbClr>
              </a:solidFill>
              <a:latin typeface="Arial" pitchFamily="34" charset="0"/>
              <a:ea typeface="+mn-ea"/>
              <a:cs typeface="Arial" pitchFamily="34" charset="0"/>
            </a:rPr>
            <a:t>Freimessen</a:t>
          </a:r>
        </a:p>
        <a:p>
          <a:pPr marL="171450" lvl="1" indent="-171450" algn="l" defTabSz="711200">
            <a:lnSpc>
              <a:spcPct val="90000"/>
            </a:lnSpc>
            <a:spcBef>
              <a:spcPct val="0"/>
            </a:spcBef>
            <a:spcAft>
              <a:spcPct val="15000"/>
            </a:spcAft>
            <a:buChar char="•"/>
          </a:pPr>
          <a:r>
            <a:rPr lang="de-DE" sz="1600" kern="1200" dirty="0">
              <a:solidFill>
                <a:srgbClr val="0082B0">
                  <a:hueOff val="0"/>
                  <a:satOff val="0"/>
                  <a:lumOff val="0"/>
                  <a:alphaOff val="0"/>
                </a:srgbClr>
              </a:solidFill>
              <a:latin typeface="Arial" pitchFamily="34" charset="0"/>
              <a:ea typeface="+mn-ea"/>
              <a:cs typeface="Arial" pitchFamily="34" charset="0"/>
            </a:rPr>
            <a:t>Absperren von Leitungen</a:t>
          </a:r>
        </a:p>
      </dsp:txBody>
      <dsp:txXfrm>
        <a:off x="3029404" y="1073054"/>
        <a:ext cx="2653501" cy="1493279"/>
      </dsp:txXfrm>
    </dsp:sp>
    <dsp:sp modelId="{245763ED-BF70-4715-B105-E3002F399C3B}">
      <dsp:nvSpPr>
        <dsp:cNvPr id="0" name=""/>
        <dsp:cNvSpPr/>
      </dsp:nvSpPr>
      <dsp:spPr>
        <a:xfrm>
          <a:off x="6054396" y="0"/>
          <a:ext cx="2653501" cy="1098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accent5"/>
              </a:solidFill>
              <a:latin typeface="Arial" pitchFamily="34" charset="0"/>
              <a:cs typeface="Arial" pitchFamily="34" charset="0"/>
            </a:rPr>
            <a:t>O</a:t>
          </a:r>
          <a:r>
            <a:rPr lang="de-DE" sz="1800" kern="1200" dirty="0">
              <a:latin typeface="Arial" pitchFamily="34" charset="0"/>
              <a:cs typeface="Arial" pitchFamily="34" charset="0"/>
            </a:rPr>
            <a:t>rganisatorische Schutzmaßnahmen</a:t>
          </a:r>
          <a:endParaRPr lang="de-DE" sz="1800" kern="1200" dirty="0"/>
        </a:p>
      </dsp:txBody>
      <dsp:txXfrm>
        <a:off x="6054396" y="0"/>
        <a:ext cx="2653501" cy="1098446"/>
      </dsp:txXfrm>
    </dsp:sp>
    <dsp:sp modelId="{E6876034-1A40-417B-AB96-8AF7F47F103D}">
      <dsp:nvSpPr>
        <dsp:cNvPr id="0" name=""/>
        <dsp:cNvSpPr/>
      </dsp:nvSpPr>
      <dsp:spPr>
        <a:xfrm>
          <a:off x="6054396" y="1073054"/>
          <a:ext cx="265350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Unterweisung</a:t>
          </a:r>
          <a:endParaRPr lang="de-DE" sz="1600" kern="1200" dirty="0"/>
        </a:p>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Gefährdungsbeurteilung</a:t>
          </a:r>
        </a:p>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Arbeitsabläufe definieren</a:t>
          </a:r>
        </a:p>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Zuständigkeiten definieren</a:t>
          </a:r>
        </a:p>
      </dsp:txBody>
      <dsp:txXfrm>
        <a:off x="6054396" y="1073054"/>
        <a:ext cx="2653501" cy="1493279"/>
      </dsp:txXfrm>
    </dsp:sp>
    <dsp:sp modelId="{68EC814B-3F6C-4EC8-BD03-C892016AB1F0}">
      <dsp:nvSpPr>
        <dsp:cNvPr id="0" name=""/>
        <dsp:cNvSpPr/>
      </dsp:nvSpPr>
      <dsp:spPr>
        <a:xfrm>
          <a:off x="9079388" y="0"/>
          <a:ext cx="2653501" cy="109844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accent5"/>
              </a:solidFill>
              <a:latin typeface="Arial" pitchFamily="34" charset="0"/>
              <a:cs typeface="Arial" pitchFamily="34" charset="0"/>
            </a:rPr>
            <a:t>P</a:t>
          </a:r>
          <a:r>
            <a:rPr lang="de-DE" sz="1800" kern="1200" dirty="0">
              <a:latin typeface="Arial" pitchFamily="34" charset="0"/>
              <a:cs typeface="Arial" pitchFamily="34" charset="0"/>
            </a:rPr>
            <a:t>ersonenbezogene  Schutzmaßnahmen</a:t>
          </a:r>
          <a:endParaRPr lang="de-DE" sz="1800" kern="1200" dirty="0"/>
        </a:p>
      </dsp:txBody>
      <dsp:txXfrm>
        <a:off x="9079388" y="0"/>
        <a:ext cx="2653501" cy="1098446"/>
      </dsp:txXfrm>
    </dsp:sp>
    <dsp:sp modelId="{76C4F163-5265-456F-BAFA-1FEAC2A86939}">
      <dsp:nvSpPr>
        <dsp:cNvPr id="0" name=""/>
        <dsp:cNvSpPr/>
      </dsp:nvSpPr>
      <dsp:spPr>
        <a:xfrm>
          <a:off x="9079388" y="1073054"/>
          <a:ext cx="2653501"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Persönliche Schutzausrüstung (PSA)</a:t>
          </a:r>
          <a:endParaRPr lang="de-DE" sz="1600" kern="1200" dirty="0"/>
        </a:p>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Schulungen</a:t>
          </a:r>
        </a:p>
        <a:p>
          <a:pPr marL="171450" lvl="1" indent="-171450" algn="l" defTabSz="711200">
            <a:lnSpc>
              <a:spcPct val="90000"/>
            </a:lnSpc>
            <a:spcBef>
              <a:spcPct val="0"/>
            </a:spcBef>
            <a:spcAft>
              <a:spcPct val="15000"/>
            </a:spcAft>
            <a:buChar char="•"/>
          </a:pPr>
          <a:r>
            <a:rPr lang="de-DE" sz="1600" kern="1200" dirty="0">
              <a:latin typeface="Arial" pitchFamily="34" charset="0"/>
              <a:cs typeface="Arial" pitchFamily="34" charset="0"/>
            </a:rPr>
            <a:t>Hygiene (Schwarz-Weiß-Trennung)</a:t>
          </a:r>
        </a:p>
      </dsp:txBody>
      <dsp:txXfrm>
        <a:off x="9079388" y="1073054"/>
        <a:ext cx="2653501" cy="14932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51A8D-0E74-40BC-AE41-1EDAD05F0A88}" type="datetimeFigureOut">
              <a:rPr lang="de-DE" smtClean="0"/>
              <a:pPr/>
              <a:t>18.12.2025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5948-EBBC-4295-B51E-00EC22312DB5}" type="slidenum">
              <a:rPr lang="de-DE" smtClean="0"/>
              <a:pPr/>
              <a:t>‹Nr.›</a:t>
            </a:fld>
            <a:endParaRPr lang="de-DE" dirty="0"/>
          </a:p>
        </p:txBody>
      </p:sp>
    </p:spTree>
    <p:extLst>
      <p:ext uri="{BB962C8B-B14F-4D97-AF65-F5344CB8AC3E}">
        <p14:creationId xmlns:p14="http://schemas.microsoft.com/office/powerpoint/2010/main" val="31206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a:t>
            </a:fld>
            <a:endParaRPr lang="de-DE" dirty="0"/>
          </a:p>
        </p:txBody>
      </p:sp>
    </p:spTree>
    <p:extLst>
      <p:ext uri="{BB962C8B-B14F-4D97-AF65-F5344CB8AC3E}">
        <p14:creationId xmlns:p14="http://schemas.microsoft.com/office/powerpoint/2010/main" val="252611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16</a:t>
            </a:fld>
            <a:endParaRPr lang="de-DE" dirty="0"/>
          </a:p>
        </p:txBody>
      </p:sp>
    </p:spTree>
    <p:extLst>
      <p:ext uri="{BB962C8B-B14F-4D97-AF65-F5344CB8AC3E}">
        <p14:creationId xmlns:p14="http://schemas.microsoft.com/office/powerpoint/2010/main" val="458384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F64BD7C5-CBE9-445C-A975-61468FDCDE8A}" type="slidenum">
              <a:rPr lang="de-DE" smtClean="0"/>
              <a:pPr>
                <a:defRPr/>
              </a:pPr>
              <a:t>17</a:t>
            </a:fld>
            <a:endParaRPr lang="de-DE"/>
          </a:p>
        </p:txBody>
      </p:sp>
    </p:spTree>
    <p:extLst>
      <p:ext uri="{BB962C8B-B14F-4D97-AF65-F5344CB8AC3E}">
        <p14:creationId xmlns:p14="http://schemas.microsoft.com/office/powerpoint/2010/main" val="115457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CC2D-2878-3B4F-3479-AC6646ECB5DD}"/>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CFB0777E-1F85-B7F6-C7E8-C6794D8D816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4AD00917-6160-46F0-6A00-AF52BCDA8734}"/>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99AFFDA9-2F2C-7834-CB34-32D602A43C93}"/>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24</a:t>
            </a:fld>
            <a:endParaRPr lang="de-DE" altLang="de-DE" dirty="0">
              <a:ea typeface="ＭＳ Ｐゴシック" pitchFamily="1" charset="-128"/>
            </a:endParaRPr>
          </a:p>
        </p:txBody>
      </p:sp>
    </p:spTree>
    <p:extLst>
      <p:ext uri="{BB962C8B-B14F-4D97-AF65-F5344CB8AC3E}">
        <p14:creationId xmlns:p14="http://schemas.microsoft.com/office/powerpoint/2010/main" val="389069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C47E6D9-C348-4605-B4A3-8F01253A9397}" type="slidenum">
              <a:rPr lang="de-DE" smtClean="0"/>
              <a:pPr/>
              <a:t>25</a:t>
            </a:fld>
            <a:endParaRPr lang="de-DE" dirty="0"/>
          </a:p>
        </p:txBody>
      </p:sp>
    </p:spTree>
    <p:extLst>
      <p:ext uri="{BB962C8B-B14F-4D97-AF65-F5344CB8AC3E}">
        <p14:creationId xmlns:p14="http://schemas.microsoft.com/office/powerpoint/2010/main" val="78026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27</a:t>
            </a:fld>
            <a:endParaRPr lang="de-DE" dirty="0"/>
          </a:p>
        </p:txBody>
      </p:sp>
    </p:spTree>
    <p:extLst>
      <p:ext uri="{BB962C8B-B14F-4D97-AF65-F5344CB8AC3E}">
        <p14:creationId xmlns:p14="http://schemas.microsoft.com/office/powerpoint/2010/main" val="153611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29</a:t>
            </a:fld>
            <a:endParaRPr lang="de-DE" altLang="de-DE" dirty="0">
              <a:ea typeface="ＭＳ Ｐゴシック" pitchFamily="1" charset="-128"/>
            </a:endParaRPr>
          </a:p>
        </p:txBody>
      </p:sp>
    </p:spTree>
    <p:extLst>
      <p:ext uri="{BB962C8B-B14F-4D97-AF65-F5344CB8AC3E}">
        <p14:creationId xmlns:p14="http://schemas.microsoft.com/office/powerpoint/2010/main" val="2888772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31</a:t>
            </a:fld>
            <a:endParaRPr lang="de-DE" dirty="0"/>
          </a:p>
        </p:txBody>
      </p:sp>
    </p:spTree>
    <p:extLst>
      <p:ext uri="{BB962C8B-B14F-4D97-AF65-F5344CB8AC3E}">
        <p14:creationId xmlns:p14="http://schemas.microsoft.com/office/powerpoint/2010/main" val="243451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3</a:t>
            </a:fld>
            <a:endParaRPr lang="de-DE" altLang="de-DE" dirty="0">
              <a:ea typeface="ＭＳ Ｐゴシック" pitchFamily="1" charset="-128"/>
            </a:endParaRPr>
          </a:p>
        </p:txBody>
      </p:sp>
    </p:spTree>
    <p:extLst>
      <p:ext uri="{BB962C8B-B14F-4D97-AF65-F5344CB8AC3E}">
        <p14:creationId xmlns:p14="http://schemas.microsoft.com/office/powerpoint/2010/main" val="102634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4</a:t>
            </a:fld>
            <a:endParaRPr lang="de-DE" dirty="0"/>
          </a:p>
        </p:txBody>
      </p:sp>
    </p:spTree>
    <p:extLst>
      <p:ext uri="{BB962C8B-B14F-4D97-AF65-F5344CB8AC3E}">
        <p14:creationId xmlns:p14="http://schemas.microsoft.com/office/powerpoint/2010/main" val="135878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5</a:t>
            </a:fld>
            <a:endParaRPr lang="de-DE" dirty="0"/>
          </a:p>
        </p:txBody>
      </p:sp>
    </p:spTree>
    <p:extLst>
      <p:ext uri="{BB962C8B-B14F-4D97-AF65-F5344CB8AC3E}">
        <p14:creationId xmlns:p14="http://schemas.microsoft.com/office/powerpoint/2010/main" val="381933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6</a:t>
            </a:fld>
            <a:endParaRPr lang="de-DE" dirty="0"/>
          </a:p>
        </p:txBody>
      </p:sp>
    </p:spTree>
    <p:extLst>
      <p:ext uri="{BB962C8B-B14F-4D97-AF65-F5344CB8AC3E}">
        <p14:creationId xmlns:p14="http://schemas.microsoft.com/office/powerpoint/2010/main" val="3045316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7</a:t>
            </a:fld>
            <a:endParaRPr lang="de-DE" dirty="0"/>
          </a:p>
        </p:txBody>
      </p:sp>
    </p:spTree>
    <p:extLst>
      <p:ext uri="{BB962C8B-B14F-4D97-AF65-F5344CB8AC3E}">
        <p14:creationId xmlns:p14="http://schemas.microsoft.com/office/powerpoint/2010/main" val="117359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8</a:t>
            </a:fld>
            <a:endParaRPr lang="de-DE" dirty="0"/>
          </a:p>
        </p:txBody>
      </p:sp>
    </p:spTree>
    <p:extLst>
      <p:ext uri="{BB962C8B-B14F-4D97-AF65-F5344CB8AC3E}">
        <p14:creationId xmlns:p14="http://schemas.microsoft.com/office/powerpoint/2010/main" val="110844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11</a:t>
            </a:fld>
            <a:endParaRPr lang="de-DE" dirty="0"/>
          </a:p>
        </p:txBody>
      </p:sp>
    </p:spTree>
    <p:extLst>
      <p:ext uri="{BB962C8B-B14F-4D97-AF65-F5344CB8AC3E}">
        <p14:creationId xmlns:p14="http://schemas.microsoft.com/office/powerpoint/2010/main" val="101586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14</a:t>
            </a:fld>
            <a:endParaRPr lang="de-DE" dirty="0"/>
          </a:p>
        </p:txBody>
      </p:sp>
    </p:spTree>
    <p:extLst>
      <p:ext uri="{BB962C8B-B14F-4D97-AF65-F5344CB8AC3E}">
        <p14:creationId xmlns:p14="http://schemas.microsoft.com/office/powerpoint/2010/main" val="1365691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18606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40897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2477153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7" name="Foliennummernplatzhalter 6"/>
          <p:cNvSpPr>
            <a:spLocks noGrp="1"/>
          </p:cNvSpPr>
          <p:nvPr>
            <p:ph type="sldNum" sz="quarter" idx="12"/>
          </p:nvPr>
        </p:nvSpPr>
        <p:spPr/>
        <p:txBody>
          <a:bodyPr/>
          <a:lstStyle>
            <a:lvl1pPr algn="ctr">
              <a:defRPr sz="1000"/>
            </a:lvl1pPr>
          </a:lstStyle>
          <a:p>
            <a:fld id="{D42DA815-CE49-4499-B3BB-5F7C969A1704}"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110906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48053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Tree>
    <p:extLst>
      <p:ext uri="{BB962C8B-B14F-4D97-AF65-F5344CB8AC3E}">
        <p14:creationId xmlns:p14="http://schemas.microsoft.com/office/powerpoint/2010/main" val="270309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lgn="r">
              <a:defRPr/>
            </a:pPr>
            <a:fld id="{42020CB9-598F-41BD-B058-380FB38EF93E}" type="slidenum">
              <a:rPr lang="de-DE" smtClean="0"/>
              <a:pPr algn="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58AF0271-C27B-A68C-FF64-74191B194A91}"/>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161782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15197727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baua.de/DE/Angebote/Publikationen/Praxis-kompakt/F15"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vlfg.de/betriebsanweisunge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medien.bgetem.de/medienportal/artikel/QlowM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svlfg.de/30-praevention/prv02-praxishilfen/prv0202-muster-betriebsanweisungen/prv020205-sicherheitsdatenblaetter-gefahrstoffverzeichnis/index.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www.bgetem.de/arbeitssicherheit-gesundheitsschutz/brancheninformationen1/Feinmechanik/dentaltechnik/gefahrstoff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svlfg.de/30-praevention/prv02-praxishilfen/prv0202-muster-betriebsanweisungen/prv020205-sicherheitsdatenblaetter-gefahrstoffverzeichnis/index.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bgetem.de/arbeitssicherheit-gesundheitsschutz/brancheninformationen1/energieversorgung/kraftwerke-und-heizwerke/fachveroeffentlichungen/moegliche-chrom-vi-expositio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ECvuZ-V0VuM" TargetMode="External"/><Relationship Id="rId2" Type="http://schemas.openxmlformats.org/officeDocument/2006/relationships/hyperlink" Target="https://medien.bgetem.de/medienportal/artikel/TUIwMTE-" TargetMode="Externa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hyperlink" Target="https://www.baua.de/DE/Angebote/Regelwerk/TRBA/TRBA-500.html" TargetMode="External"/><Relationship Id="rId4" Type="http://schemas.openxmlformats.org/officeDocument/2006/relationships/hyperlink" Target="https://www.svlfg.de/biologische-arbeitsstoff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7214" y="2060848"/>
            <a:ext cx="11535450" cy="1439590"/>
          </a:xfrm>
        </p:spPr>
        <p:txBody>
          <a:bodyPr/>
          <a:lstStyle/>
          <a:p>
            <a:r>
              <a:rPr lang="de-DE" dirty="0"/>
              <a:t>Tätigkeiten mit Gefahrstoffen und Biostoffen – Gefährdungen und Schutzmaßnahmen</a:t>
            </a:r>
          </a:p>
        </p:txBody>
      </p:sp>
      <p:sp>
        <p:nvSpPr>
          <p:cNvPr id="3" name="Rectangle 3">
            <a:extLst>
              <a:ext uri="{FF2B5EF4-FFF2-40B4-BE49-F238E27FC236}">
                <a16:creationId xmlns:a16="http://schemas.microsoft.com/office/drawing/2014/main" id="{924B3021-39E9-43A7-B55F-AC4EBC12CDB0}"/>
              </a:ext>
            </a:extLst>
          </p:cNvPr>
          <p:cNvSpPr txBox="1">
            <a:spLocks noChangeArrowheads="1"/>
          </p:cNvSpPr>
          <p:nvPr/>
        </p:nvSpPr>
        <p:spPr bwMode="auto">
          <a:xfrm>
            <a:off x="431371" y="5877272"/>
            <a:ext cx="1055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sz="2000" dirty="0">
                <a:solidFill>
                  <a:schemeClr val="bg1"/>
                </a:solidFill>
              </a:rPr>
              <a:t>Vorname Nachname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Einstufung, Kennzeichnung, Verpackung</a:t>
            </a:r>
            <a:br>
              <a:rPr lang="de-DE" sz="2800" dirty="0"/>
            </a:br>
            <a:r>
              <a:rPr lang="de-DE" sz="2000" dirty="0">
                <a:solidFill>
                  <a:schemeClr val="accent2"/>
                </a:solidFill>
              </a:rPr>
              <a:t>CLP - </a:t>
            </a:r>
            <a:r>
              <a:rPr lang="de-DE" sz="2000" i="0" dirty="0">
                <a:solidFill>
                  <a:schemeClr val="accent2"/>
                </a:solidFill>
                <a:effectLst/>
                <a:latin typeface="Verdana" panose="020B0604030504040204" pitchFamily="34" charset="0"/>
              </a:rPr>
              <a:t>Verordnung (EG) Nr. 1272/2008</a:t>
            </a:r>
            <a:endParaRPr lang="de-DE" sz="2800" dirty="0"/>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10</a:t>
            </a:fld>
            <a:endParaRPr lang="de-DE" dirty="0"/>
          </a:p>
        </p:txBody>
      </p:sp>
      <p:sp>
        <p:nvSpPr>
          <p:cNvPr id="4" name="Textplatzhalter 3"/>
          <p:cNvSpPr>
            <a:spLocks noGrp="1"/>
          </p:cNvSpPr>
          <p:nvPr>
            <p:ph type="body" sz="quarter" idx="13"/>
          </p:nvPr>
        </p:nvSpPr>
        <p:spPr/>
        <p:txBody>
          <a:bodyPr/>
          <a:lstStyle/>
          <a:p>
            <a:pPr marL="0" indent="0">
              <a:buNone/>
            </a:pPr>
            <a:r>
              <a:rPr lang="de-DE" b="1" dirty="0"/>
              <a:t>Gefahrenhinweise, H-Sätze </a:t>
            </a:r>
          </a:p>
          <a:p>
            <a:pPr>
              <a:buNone/>
            </a:pPr>
            <a:r>
              <a:rPr lang="de-DE" sz="1800" b="0" dirty="0"/>
              <a:t>Den 71 H-Sätzen wurde zur besseren Handhabung ein Code zugewiesen:</a:t>
            </a:r>
          </a:p>
          <a:p>
            <a:pPr lvl="1">
              <a:buClr>
                <a:schemeClr val="tx1"/>
              </a:buClr>
            </a:pPr>
            <a:r>
              <a:rPr lang="de-DE" sz="1800" dirty="0"/>
              <a:t>H2XX: physikalische Gefahren</a:t>
            </a:r>
          </a:p>
          <a:p>
            <a:pPr lvl="1">
              <a:buClr>
                <a:schemeClr val="tx1"/>
              </a:buClr>
            </a:pPr>
            <a:r>
              <a:rPr lang="de-DE" sz="1800" dirty="0"/>
              <a:t>H3XX: Gesundheitsgefahren</a:t>
            </a:r>
          </a:p>
          <a:p>
            <a:pPr lvl="1">
              <a:buClr>
                <a:schemeClr val="tx1"/>
              </a:buClr>
            </a:pPr>
            <a:r>
              <a:rPr lang="de-DE" sz="1800" dirty="0"/>
              <a:t>H4XX: Umweltgefahren</a:t>
            </a:r>
          </a:p>
          <a:p>
            <a:pPr lvl="1">
              <a:buClr>
                <a:schemeClr val="tx1"/>
              </a:buClr>
            </a:pPr>
            <a:r>
              <a:rPr lang="de-DE" sz="1800" dirty="0"/>
              <a:t>…</a:t>
            </a:r>
          </a:p>
          <a:p>
            <a:pPr marL="0" indent="0">
              <a:buNone/>
            </a:pPr>
            <a:endParaRPr lang="de-DE" sz="1000" dirty="0"/>
          </a:p>
          <a:p>
            <a:pPr marL="0" indent="0">
              <a:buNone/>
            </a:pPr>
            <a:r>
              <a:rPr lang="de-DE" b="1" dirty="0"/>
              <a:t>Sicherheitshinweise, P-Sätze </a:t>
            </a:r>
          </a:p>
          <a:p>
            <a:pPr defTabSz="273050"/>
            <a:r>
              <a:rPr lang="de-DE" sz="1800" b="0" dirty="0"/>
              <a:t>Den 135 P-Sätzen wurde zur besseren Handhabung ein Code zugewiesen:</a:t>
            </a:r>
          </a:p>
          <a:p>
            <a:pPr lvl="1">
              <a:buClr>
                <a:schemeClr val="tx1"/>
              </a:buClr>
            </a:pPr>
            <a:r>
              <a:rPr lang="de-DE" sz="1800" dirty="0"/>
              <a:t>P1XX: allgemeine Maßnahmen</a:t>
            </a:r>
          </a:p>
          <a:p>
            <a:pPr lvl="1">
              <a:buClr>
                <a:schemeClr val="tx1"/>
              </a:buClr>
            </a:pPr>
            <a:r>
              <a:rPr lang="de-DE" sz="1800" dirty="0"/>
              <a:t>P2XX: Vorsorgemaßnahmen</a:t>
            </a:r>
          </a:p>
          <a:p>
            <a:pPr lvl="1">
              <a:buClr>
                <a:schemeClr val="tx1"/>
              </a:buClr>
            </a:pPr>
            <a:r>
              <a:rPr lang="de-DE" sz="1800" dirty="0"/>
              <a:t>P3XX: Reaktion (Maßnahmen nach einem Unfall)</a:t>
            </a:r>
          </a:p>
          <a:p>
            <a:pPr lvl="1">
              <a:buClr>
                <a:schemeClr val="tx1"/>
              </a:buClr>
            </a:pPr>
            <a:r>
              <a:rPr lang="de-DE" sz="1800" dirty="0"/>
              <a:t>P4XX: Lagerhinweise</a:t>
            </a:r>
          </a:p>
          <a:p>
            <a:pPr lvl="1">
              <a:buClr>
                <a:schemeClr val="tx1"/>
              </a:buClr>
            </a:pPr>
            <a:r>
              <a:rPr lang="de-DE" sz="1800" dirty="0"/>
              <a:t>P5XX: Entsorgung</a:t>
            </a:r>
          </a:p>
          <a:p>
            <a:pPr lvl="1">
              <a:buClr>
                <a:schemeClr val="tx1"/>
              </a:buClr>
            </a:pPr>
            <a:r>
              <a:rPr lang="de-DE" sz="1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8" y="228600"/>
            <a:ext cx="9455264" cy="1143000"/>
          </a:xfrm>
        </p:spPr>
        <p:txBody>
          <a:bodyPr>
            <a:normAutofit/>
          </a:bodyPr>
          <a:lstStyle/>
          <a:p>
            <a:pPr lvl="0"/>
            <a:r>
              <a:rPr lang="de-DE" dirty="0"/>
              <a:t>Wassergefährdungsklassen</a:t>
            </a:r>
            <a:br>
              <a:rPr lang="de-DE" dirty="0"/>
            </a:br>
            <a:r>
              <a:rPr lang="de-DE" sz="2000" dirty="0">
                <a:solidFill>
                  <a:schemeClr val="accent2"/>
                </a:solidFill>
              </a:rPr>
              <a:t>TRGS 529 4.1.4 </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pPr>
              <a:defRPr/>
            </a:pPr>
            <a:fld id="{12AF9BAD-775A-4C64-ACE3-76CB4F6FA34E}" type="slidenum">
              <a:rPr lang="de-DE" smtClean="0"/>
              <a:pPr>
                <a:defRPr/>
              </a:pPr>
              <a:t>11</a:t>
            </a:fld>
            <a:endParaRPr lang="de-DE" dirty="0"/>
          </a:p>
        </p:txBody>
      </p:sp>
      <p:sp>
        <p:nvSpPr>
          <p:cNvPr id="3" name="Inhaltsplatzhalter 2"/>
          <p:cNvSpPr>
            <a:spLocks noGrp="1"/>
          </p:cNvSpPr>
          <p:nvPr>
            <p:ph type="body" sz="quarter" idx="13"/>
          </p:nvPr>
        </p:nvSpPr>
        <p:spPr>
          <a:prstGeom prst="rect">
            <a:avLst/>
          </a:prstGeom>
        </p:spPr>
        <p:txBody>
          <a:bodyPr>
            <a:normAutofit/>
          </a:bodyPr>
          <a:lstStyle/>
          <a:p>
            <a:pPr marL="0" indent="0">
              <a:buNone/>
            </a:pPr>
            <a:r>
              <a:rPr lang="de-DE" b="1" dirty="0"/>
              <a:t>Umweltgefährdung nach Wasserrecht</a:t>
            </a:r>
          </a:p>
          <a:p>
            <a:endParaRPr lang="de-DE" sz="1000" dirty="0"/>
          </a:p>
          <a:p>
            <a:pPr lvl="1">
              <a:buClr>
                <a:schemeClr val="tx1"/>
              </a:buClr>
            </a:pPr>
            <a:r>
              <a:rPr lang="de-DE" sz="1800" dirty="0"/>
              <a:t>WGK 1 = schwach wassergefährdend</a:t>
            </a:r>
          </a:p>
          <a:p>
            <a:pPr lvl="1">
              <a:buClr>
                <a:schemeClr val="tx1"/>
              </a:buClr>
            </a:pPr>
            <a:r>
              <a:rPr lang="de-DE" sz="1800" dirty="0"/>
              <a:t>WGK 2 = deutlich wassergefährdend</a:t>
            </a:r>
          </a:p>
          <a:p>
            <a:pPr lvl="1">
              <a:buClr>
                <a:schemeClr val="tx1"/>
              </a:buClr>
            </a:pPr>
            <a:r>
              <a:rPr lang="de-DE" sz="1800" dirty="0"/>
              <a:t>WGK 3 = stark wassergefährdend</a:t>
            </a:r>
          </a:p>
          <a:p>
            <a:pPr marL="0" indent="0">
              <a:buNone/>
            </a:pPr>
            <a:endParaRPr lang="de-DE" sz="1000" b="0" dirty="0">
              <a:solidFill>
                <a:schemeClr val="accent1"/>
              </a:solidFill>
            </a:endParaRPr>
          </a:p>
          <a:p>
            <a:pPr lvl="1">
              <a:buClr>
                <a:schemeClr val="tx1"/>
              </a:buClr>
              <a:buFont typeface="Wingdings" panose="05000000000000000000" pitchFamily="2" charset="2"/>
              <a:buChar char="è"/>
            </a:pPr>
            <a:r>
              <a:rPr lang="de-DE" sz="1800" dirty="0">
                <a:solidFill>
                  <a:schemeClr val="accent1"/>
                </a:solidFill>
                <a:sym typeface="Wingdings" pitchFamily="2" charset="2"/>
              </a:rPr>
              <a:t>Unterschiedliche A</a:t>
            </a:r>
            <a:r>
              <a:rPr lang="de-DE" sz="1800" dirty="0">
                <a:solidFill>
                  <a:schemeClr val="accent1"/>
                </a:solidFill>
              </a:rPr>
              <a:t>nforderungen an Lagerung und Umgang</a:t>
            </a:r>
          </a:p>
          <a:p>
            <a:pPr marL="457200" lvl="1" indent="0">
              <a:buClr>
                <a:schemeClr val="tx1"/>
              </a:buClr>
              <a:buNone/>
            </a:pPr>
            <a:endParaRPr lang="de-DE" sz="1800" dirty="0">
              <a:solidFill>
                <a:schemeClr val="accent1"/>
              </a:solidFill>
            </a:endParaRPr>
          </a:p>
          <a:p>
            <a:pPr lvl="1">
              <a:buClr>
                <a:schemeClr val="tx1"/>
              </a:buClr>
              <a:buFont typeface="Wingdings"/>
              <a:buChar char="è"/>
            </a:pPr>
            <a:r>
              <a:rPr lang="de-DE" sz="1800" dirty="0">
                <a:solidFill>
                  <a:schemeClr val="accent1"/>
                </a:solidFill>
              </a:rPr>
              <a:t>Gesetzliche Grundlage:</a:t>
            </a:r>
          </a:p>
          <a:p>
            <a:pPr lvl="2">
              <a:buClr>
                <a:schemeClr val="tx1"/>
              </a:buClr>
            </a:pPr>
            <a:r>
              <a:rPr lang="de-DE" sz="1600" dirty="0">
                <a:solidFill>
                  <a:schemeClr val="accent1"/>
                </a:solidFill>
              </a:rPr>
              <a:t>Wasserhaushaltsgesetz (WHG) </a:t>
            </a:r>
          </a:p>
          <a:p>
            <a:pPr lvl="2">
              <a:buClr>
                <a:schemeClr val="tx1"/>
              </a:buClr>
            </a:pPr>
            <a:r>
              <a:rPr lang="de-DE" sz="1600" dirty="0">
                <a:solidFill>
                  <a:schemeClr val="accent1"/>
                </a:solidFill>
              </a:rPr>
              <a:t>AwSV</a:t>
            </a:r>
          </a:p>
          <a:p>
            <a:pPr lvl="2">
              <a:buClr>
                <a:schemeClr val="tx1"/>
              </a:buClr>
            </a:pPr>
            <a:r>
              <a:rPr lang="de-DE" sz="1600" dirty="0">
                <a:solidFill>
                  <a:schemeClr val="accent1"/>
                </a:solidFill>
              </a:rPr>
              <a:t>Verwaltungsvorschriften</a:t>
            </a:r>
          </a:p>
        </p:txBody>
      </p:sp>
      <p:pic>
        <p:nvPicPr>
          <p:cNvPr id="10" name="Picture 2" descr="https://upload.wikimedia.org/wikipedia/commons/thumb/b/b9/GHS-pictogram-pollu.svg/2000px-GHS-pictogram-pollu.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88" y="2204864"/>
            <a:ext cx="2584961" cy="25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96614BD6-E03F-FFB0-37D0-65A4837E0DAC}"/>
              </a:ext>
            </a:extLst>
          </p:cNvPr>
          <p:cNvSpPr>
            <a:spLocks noGrp="1"/>
          </p:cNvSpPr>
          <p:nvPr>
            <p:ph type="title"/>
          </p:nvPr>
        </p:nvSpPr>
        <p:spPr/>
        <p:txBody>
          <a:bodyPr/>
          <a:lstStyle/>
          <a:p>
            <a:r>
              <a:rPr lang="de-DE" dirty="0"/>
              <a:t>Gefahrstoffetikett</a:t>
            </a:r>
            <a:br>
              <a:rPr lang="de-DE" dirty="0"/>
            </a:br>
            <a:r>
              <a:rPr lang="de-DE" dirty="0">
                <a:solidFill>
                  <a:schemeClr val="accent2"/>
                </a:solidFill>
              </a:rPr>
              <a:t>CLP - Verordnung (EG) Nr. 1272/2008</a:t>
            </a:r>
            <a:endParaRPr lang="de-DE" dirty="0"/>
          </a:p>
        </p:txBody>
      </p:sp>
      <p:grpSp>
        <p:nvGrpSpPr>
          <p:cNvPr id="10" name="Gruppieren 9"/>
          <p:cNvGrpSpPr/>
          <p:nvPr/>
        </p:nvGrpSpPr>
        <p:grpSpPr>
          <a:xfrm>
            <a:off x="1706625" y="1858067"/>
            <a:ext cx="9501943" cy="4255554"/>
            <a:chOff x="1483470" y="731849"/>
            <a:chExt cx="9501943" cy="4255554"/>
          </a:xfrm>
        </p:grpSpPr>
        <p:sp>
          <p:nvSpPr>
            <p:cNvPr id="5" name="Textfeld 4"/>
            <p:cNvSpPr txBox="1"/>
            <p:nvPr/>
          </p:nvSpPr>
          <p:spPr>
            <a:xfrm>
              <a:off x="1737769" y="838725"/>
              <a:ext cx="3073868" cy="1785104"/>
            </a:xfrm>
            <a:prstGeom prst="rect">
              <a:avLst/>
            </a:prstGeom>
            <a:noFill/>
          </p:spPr>
          <p:txBody>
            <a:bodyPr wrap="square" rtlCol="0">
              <a:spAutoFit/>
            </a:bodyPr>
            <a:lstStyle/>
            <a:p>
              <a:r>
                <a:rPr lang="de-DE" sz="1200" b="1" dirty="0">
                  <a:latin typeface="Arial" panose="020B0604020202020204" pitchFamily="34" charset="0"/>
                  <a:cs typeface="Arial" panose="020B0604020202020204" pitchFamily="34" charset="0"/>
                </a:rPr>
                <a:t>Beispielproduk</a:t>
              </a:r>
              <a:r>
                <a:rPr lang="de-DE" sz="1200" dirty="0">
                  <a:latin typeface="Arial" panose="020B0604020202020204" pitchFamily="34" charset="0"/>
                  <a:cs typeface="Arial" panose="020B0604020202020204" pitchFamily="34" charset="0"/>
                </a:rPr>
                <a:t>t</a:t>
              </a:r>
            </a:p>
            <a:p>
              <a:endParaRPr lang="de-DE" sz="1200" dirty="0">
                <a:latin typeface="Arial" panose="020B0604020202020204" pitchFamily="34" charset="0"/>
                <a:cs typeface="Arial" panose="020B0604020202020204" pitchFamily="34" charset="0"/>
              </a:endParaRPr>
            </a:p>
            <a:p>
              <a:r>
                <a:rPr lang="de-DE" sz="1200" b="1" dirty="0">
                  <a:latin typeface="Arial" panose="020B0604020202020204" pitchFamily="34" charset="0"/>
                  <a:cs typeface="Arial" panose="020B0604020202020204" pitchFamily="34" charset="0"/>
                </a:rPr>
                <a:t>UFI: Z8RG-34HS-U1PY-LB6T</a:t>
              </a:r>
            </a:p>
            <a:p>
              <a:r>
                <a:rPr lang="de-DE" sz="1200" dirty="0">
                  <a:latin typeface="Arial" panose="020B0604020202020204" pitchFamily="34" charset="0"/>
                  <a:cs typeface="Arial" panose="020B0604020202020204" pitchFamily="34" charset="0"/>
                </a:rPr>
                <a:t>Enthält: 240 g/L Wirkstoff 1 (21,3 </a:t>
              </a:r>
              <a:r>
                <a:rPr lang="de-DE" sz="1200" dirty="0" err="1">
                  <a:latin typeface="Arial" panose="020B0604020202020204" pitchFamily="34" charset="0"/>
                  <a:cs typeface="Arial" panose="020B0604020202020204" pitchFamily="34" charset="0"/>
                </a:rPr>
                <a:t>Gew</a:t>
              </a:r>
              <a:r>
                <a:rPr lang="de-DE" sz="1200" dirty="0">
                  <a:latin typeface="Arial" panose="020B0604020202020204" pitchFamily="34" charset="0"/>
                  <a:cs typeface="Arial" panose="020B0604020202020204" pitchFamily="34" charset="0"/>
                </a:rPr>
                <a:t>.-%), 390 g/L Wirkstoff 2 (44,8 </a:t>
              </a:r>
              <a:r>
                <a:rPr lang="de-DE" sz="1200" dirty="0" err="1">
                  <a:latin typeface="Arial" panose="020B0604020202020204" pitchFamily="34" charset="0"/>
                  <a:cs typeface="Arial" panose="020B0604020202020204" pitchFamily="34" charset="0"/>
                </a:rPr>
                <a:t>Gew</a:t>
              </a:r>
              <a:r>
                <a:rPr lang="de-DE" sz="1200" dirty="0">
                  <a:latin typeface="Arial" panose="020B0604020202020204" pitchFamily="34" charset="0"/>
                  <a:cs typeface="Arial" panose="020B0604020202020204" pitchFamily="34" charset="0"/>
                </a:rPr>
                <a:t>,-%)</a:t>
              </a:r>
            </a:p>
            <a:p>
              <a:r>
                <a:rPr lang="de-DE" sz="1200" dirty="0">
                  <a:latin typeface="Arial" panose="020B0604020202020204" pitchFamily="34" charset="0"/>
                  <a:cs typeface="Arial" panose="020B0604020202020204" pitchFamily="34" charset="0"/>
                </a:rPr>
                <a:t>Formulierung: Emulsionskonzentrat</a:t>
              </a: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a:p>
              <a:endParaRPr lang="de-DE" sz="1200" dirty="0">
                <a:latin typeface="Arial" panose="020B0604020202020204" pitchFamily="34" charset="0"/>
                <a:cs typeface="Arial" panose="020B0604020202020204" pitchFamily="34" charset="0"/>
              </a:endParaRPr>
            </a:p>
          </p:txBody>
        </p:sp>
        <p:sp>
          <p:nvSpPr>
            <p:cNvPr id="2" name="Textfeld 1"/>
            <p:cNvSpPr txBox="1"/>
            <p:nvPr/>
          </p:nvSpPr>
          <p:spPr>
            <a:xfrm>
              <a:off x="4685512" y="832419"/>
              <a:ext cx="6299901" cy="4154984"/>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H302 Gesundheitsschädlich bei Verschlucken.</a:t>
              </a:r>
            </a:p>
            <a:p>
              <a:r>
                <a:rPr lang="de-DE" sz="1100" b="1" dirty="0">
                  <a:latin typeface="Arial" panose="020B0604020202020204" pitchFamily="34" charset="0"/>
                  <a:cs typeface="Arial" panose="020B0604020202020204" pitchFamily="34" charset="0"/>
                </a:rPr>
                <a:t>H304 Kann bei Verschlucken und Eindringen in die Atemwege tödlich sein.</a:t>
              </a:r>
            </a:p>
            <a:p>
              <a:r>
                <a:rPr lang="de-DE" sz="1100" b="1" dirty="0">
                  <a:latin typeface="Arial" panose="020B0604020202020204" pitchFamily="34" charset="0"/>
                  <a:cs typeface="Arial" panose="020B0604020202020204" pitchFamily="34" charset="0"/>
                </a:rPr>
                <a:t>H317 Kann allergische Hautreaktionen verursachen.</a:t>
              </a:r>
            </a:p>
            <a:p>
              <a:r>
                <a:rPr lang="de-DE" sz="1100" b="1" dirty="0">
                  <a:latin typeface="Arial" panose="020B0604020202020204" pitchFamily="34" charset="0"/>
                  <a:cs typeface="Arial" panose="020B0604020202020204" pitchFamily="34" charset="0"/>
                </a:rPr>
                <a:t>H319 Verursacht schwere Augenreizungen.</a:t>
              </a:r>
            </a:p>
            <a:p>
              <a:r>
                <a:rPr lang="de-DE" sz="1100" b="1" dirty="0">
                  <a:latin typeface="Arial" panose="020B0604020202020204" pitchFamily="34" charset="0"/>
                  <a:cs typeface="Arial" panose="020B0604020202020204" pitchFamily="34" charset="0"/>
                </a:rPr>
                <a:t>H351 Kann vermutlich Krebs erzeugen.</a:t>
              </a:r>
            </a:p>
            <a:p>
              <a:r>
                <a:rPr lang="de-DE" sz="1100" b="1" dirty="0">
                  <a:latin typeface="Arial" panose="020B0604020202020204" pitchFamily="34" charset="0"/>
                  <a:cs typeface="Arial" panose="020B0604020202020204" pitchFamily="34" charset="0"/>
                </a:rPr>
                <a:t>H400 Sehr giftig für Wasserorganismen.</a:t>
              </a:r>
            </a:p>
            <a:p>
              <a:r>
                <a:rPr lang="de-DE" sz="1100" b="1" dirty="0">
                  <a:latin typeface="Arial" panose="020B0604020202020204" pitchFamily="34" charset="0"/>
                  <a:cs typeface="Arial" panose="020B0604020202020204" pitchFamily="34" charset="0"/>
                </a:rPr>
                <a:t>H410 Sehr giftig für Wasserorganismen mit langfristiger Wirkung.</a:t>
              </a:r>
            </a:p>
            <a:p>
              <a:r>
                <a:rPr lang="de-DE" sz="1100" b="1" dirty="0">
                  <a:latin typeface="Arial" panose="020B0604020202020204" pitchFamily="34" charset="0"/>
                  <a:cs typeface="Arial" panose="020B0604020202020204" pitchFamily="34" charset="0"/>
                </a:rPr>
                <a:t>EUH066 Wiederholter Kontakt kann zu spröder oder rissiger Haut führen.</a:t>
              </a:r>
            </a:p>
            <a:p>
              <a:r>
                <a:rPr lang="de-DE" sz="1100" b="1" dirty="0">
                  <a:latin typeface="Arial" panose="020B0604020202020204" pitchFamily="34" charset="0"/>
                  <a:cs typeface="Arial" panose="020B0604020202020204" pitchFamily="34" charset="0"/>
                </a:rPr>
                <a:t>EUH401 Zur Vermeidung von Risiken für Mensch und Umwelt die Gebrauchsanleitung einhalten.</a:t>
              </a:r>
            </a:p>
            <a:p>
              <a:r>
                <a:rPr lang="de-DE" sz="1100" dirty="0">
                  <a:latin typeface="Arial" panose="020B0604020202020204" pitchFamily="34" charset="0"/>
                  <a:cs typeface="Arial" panose="020B0604020202020204" pitchFamily="34" charset="0"/>
                </a:rPr>
                <a:t>P101 Ist ärztlicher Rat erforderlich, Verpackung oder Etikett bereithalten.</a:t>
              </a:r>
            </a:p>
            <a:p>
              <a:r>
                <a:rPr lang="de-DE" sz="1100" dirty="0">
                  <a:latin typeface="Arial" panose="020B0604020202020204" pitchFamily="34" charset="0"/>
                  <a:cs typeface="Arial" panose="020B0604020202020204" pitchFamily="34" charset="0"/>
                </a:rPr>
                <a:t>P280 Vor Gebrauch besondere Anweisungen einholen.</a:t>
              </a:r>
            </a:p>
            <a:p>
              <a:r>
                <a:rPr lang="de-DE" sz="1100" dirty="0">
                  <a:latin typeface="Arial" panose="020B0604020202020204" pitchFamily="34" charset="0"/>
                  <a:cs typeface="Arial" panose="020B0604020202020204" pitchFamily="34" charset="0"/>
                </a:rPr>
                <a:t>P305+P351+P338 BEI KONTAKT MIT DEN AUGEN: Einige Minuten lang behutsam mit Wasser ausspülen. Eventuell vorhandene Kontaktlinsen nach Möglichkeit entfernen. Weiter ausspülen.</a:t>
              </a:r>
            </a:p>
            <a:p>
              <a:r>
                <a:rPr lang="de-DE" sz="1100" dirty="0">
                  <a:latin typeface="Arial" panose="020B0604020202020204" pitchFamily="34" charset="0"/>
                  <a:cs typeface="Arial" panose="020B0604020202020204" pitchFamily="34" charset="0"/>
                </a:rPr>
                <a:t>P405 Unter Verschluss lagern.</a:t>
              </a:r>
            </a:p>
            <a:p>
              <a:r>
                <a:rPr lang="de-DE" sz="1100" dirty="0">
                  <a:latin typeface="Arial" panose="020B0604020202020204" pitchFamily="34" charset="0"/>
                  <a:cs typeface="Arial" panose="020B0604020202020204" pitchFamily="34" charset="0"/>
                </a:rPr>
                <a:t>P501 Inhalt und Behälter der Problemabfallentsorgung zuführen.</a:t>
              </a:r>
            </a:p>
            <a:p>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Zulassungsinhaber:</a:t>
              </a:r>
            </a:p>
            <a:p>
              <a:r>
                <a:rPr lang="de-DE" sz="900" dirty="0">
                  <a:latin typeface="Arial" panose="020B0604020202020204" pitchFamily="34" charset="0"/>
                  <a:cs typeface="Arial" panose="020B0604020202020204" pitchFamily="34" charset="0"/>
                </a:rPr>
                <a:t>PSM GmbH</a:t>
              </a:r>
            </a:p>
            <a:p>
              <a:r>
                <a:rPr lang="de-DE" sz="900" dirty="0">
                  <a:latin typeface="Arial" panose="020B0604020202020204" pitchFamily="34" charset="0"/>
                  <a:cs typeface="Arial" panose="020B0604020202020204" pitchFamily="34" charset="0"/>
                </a:rPr>
                <a:t>Chemiestraße 42</a:t>
              </a:r>
            </a:p>
            <a:p>
              <a:r>
                <a:rPr lang="de-DE" sz="900" dirty="0">
                  <a:latin typeface="Arial" panose="020B0604020202020204" pitchFamily="34" charset="0"/>
                  <a:cs typeface="Arial" panose="020B0604020202020204" pitchFamily="34" charset="0"/>
                </a:rPr>
                <a:t>D-12345 Musterstadt</a:t>
              </a:r>
            </a:p>
            <a:p>
              <a:r>
                <a:rPr lang="de-DE" sz="900" dirty="0">
                  <a:latin typeface="Arial" panose="020B0604020202020204" pitchFamily="34" charset="0"/>
                  <a:cs typeface="Arial" panose="020B0604020202020204" pitchFamily="34" charset="0"/>
                </a:rPr>
                <a:t>Tel. +49 (0)987 / 6543-0</a:t>
              </a:r>
            </a:p>
            <a:p>
              <a:r>
                <a:rPr lang="de-DE" sz="900" dirty="0">
                  <a:latin typeface="Arial" panose="020B0604020202020204" pitchFamily="34" charset="0"/>
                  <a:cs typeface="Arial" panose="020B0604020202020204" pitchFamily="34" charset="0"/>
                </a:rPr>
                <a:t>www.psm-gmbh.de</a:t>
              </a:r>
            </a:p>
            <a:p>
              <a:endParaRPr lang="de-DE" sz="1100" b="1" dirty="0">
                <a:latin typeface="Arial" panose="020B0604020202020204" pitchFamily="34" charset="0"/>
                <a:cs typeface="Arial" panose="020B060402020202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3299" y="2100705"/>
              <a:ext cx="1260000" cy="1260000"/>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990" y="2757583"/>
              <a:ext cx="1260000" cy="1260000"/>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3591" y="3415805"/>
              <a:ext cx="1260000" cy="1260000"/>
            </a:xfrm>
            <a:prstGeom prst="rect">
              <a:avLst/>
            </a:prstGeom>
          </p:spPr>
        </p:pic>
        <p:sp>
          <p:nvSpPr>
            <p:cNvPr id="7" name="Textfeld 6"/>
            <p:cNvSpPr txBox="1"/>
            <p:nvPr/>
          </p:nvSpPr>
          <p:spPr>
            <a:xfrm>
              <a:off x="3116642" y="3227478"/>
              <a:ext cx="679994" cy="276999"/>
            </a:xfrm>
            <a:prstGeom prst="rect">
              <a:avLst/>
            </a:prstGeom>
            <a:noFill/>
          </p:spPr>
          <p:txBody>
            <a:bodyPr wrap="none" rtlCol="0">
              <a:spAutoFit/>
            </a:bodyPr>
            <a:lstStyle/>
            <a:p>
              <a:r>
                <a:rPr lang="de-DE" sz="1200" b="1" dirty="0">
                  <a:latin typeface="Arial" panose="020B0604020202020204" pitchFamily="34" charset="0"/>
                  <a:cs typeface="Arial" panose="020B0604020202020204" pitchFamily="34" charset="0"/>
                </a:rPr>
                <a:t>Gefahr</a:t>
              </a:r>
            </a:p>
          </p:txBody>
        </p:sp>
        <p:sp>
          <p:nvSpPr>
            <p:cNvPr id="8" name="Textfeld 7"/>
            <p:cNvSpPr txBox="1"/>
            <p:nvPr/>
          </p:nvSpPr>
          <p:spPr>
            <a:xfrm>
              <a:off x="4010748" y="4401733"/>
              <a:ext cx="356188" cy="276999"/>
            </a:xfrm>
            <a:prstGeom prst="rect">
              <a:avLst/>
            </a:prstGeom>
            <a:noFill/>
          </p:spPr>
          <p:txBody>
            <a:bodyPr wrap="none" rtlCol="0">
              <a:spAutoFit/>
            </a:bodyPr>
            <a:lstStyle/>
            <a:p>
              <a:r>
                <a:rPr lang="de-DE" sz="1200" b="1" dirty="0">
                  <a:latin typeface="Arial" panose="020B0604020202020204" pitchFamily="34" charset="0"/>
                  <a:cs typeface="Arial" panose="020B0604020202020204" pitchFamily="34" charset="0"/>
                </a:rPr>
                <a:t>5 l</a:t>
              </a:r>
            </a:p>
          </p:txBody>
        </p:sp>
        <p:sp>
          <p:nvSpPr>
            <p:cNvPr id="9" name="Rechteck 8"/>
            <p:cNvSpPr/>
            <p:nvPr/>
          </p:nvSpPr>
          <p:spPr>
            <a:xfrm>
              <a:off x="1483470" y="731849"/>
              <a:ext cx="9501943" cy="40860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latin typeface="Arial" panose="020B0604020202020204" pitchFamily="34" charset="0"/>
                <a:cs typeface="Arial" panose="020B0604020202020204" pitchFamily="34" charset="0"/>
              </a:endParaRPr>
            </a:p>
          </p:txBody>
        </p:sp>
      </p:grpSp>
      <p:cxnSp>
        <p:nvCxnSpPr>
          <p:cNvPr id="12" name="Gerade Verbindung mit Pfeil 11"/>
          <p:cNvCxnSpPr/>
          <p:nvPr/>
        </p:nvCxnSpPr>
        <p:spPr>
          <a:xfrm>
            <a:off x="2600116" y="1579716"/>
            <a:ext cx="1" cy="439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986501" y="1292344"/>
            <a:ext cx="1096775" cy="276999"/>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Produktname</a:t>
            </a:r>
          </a:p>
        </p:txBody>
      </p:sp>
      <p:cxnSp>
        <p:nvCxnSpPr>
          <p:cNvPr id="15" name="Gerader Verbinder 14"/>
          <p:cNvCxnSpPr/>
          <p:nvPr/>
        </p:nvCxnSpPr>
        <p:spPr>
          <a:xfrm flipV="1">
            <a:off x="4815444" y="1955763"/>
            <a:ext cx="7226135" cy="1692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flipV="1">
            <a:off x="4790026" y="3634208"/>
            <a:ext cx="7226136" cy="2202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flipV="1">
            <a:off x="4852901" y="4694306"/>
            <a:ext cx="7226136" cy="22028"/>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1249374" y="2581910"/>
            <a:ext cx="739305" cy="276999"/>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H-Sätze</a:t>
            </a:r>
          </a:p>
        </p:txBody>
      </p:sp>
      <p:sp>
        <p:nvSpPr>
          <p:cNvPr id="23" name="Textfeld 22"/>
          <p:cNvSpPr txBox="1"/>
          <p:nvPr/>
        </p:nvSpPr>
        <p:spPr>
          <a:xfrm>
            <a:off x="11289539" y="3937536"/>
            <a:ext cx="855133" cy="276999"/>
          </a:xfrm>
          <a:prstGeom prst="rect">
            <a:avLst/>
          </a:prstGeom>
          <a:noFill/>
        </p:spPr>
        <p:txBody>
          <a:bodyPr wrap="square" rtlCol="0">
            <a:spAutoFit/>
          </a:bodyPr>
          <a:lstStyle/>
          <a:p>
            <a:r>
              <a:rPr lang="de-DE" sz="1200" dirty="0">
                <a:solidFill>
                  <a:schemeClr val="accent5"/>
                </a:solidFill>
                <a:latin typeface="Arial" panose="020B0604020202020204" pitchFamily="34" charset="0"/>
                <a:cs typeface="Arial" panose="020B0604020202020204" pitchFamily="34" charset="0"/>
              </a:rPr>
              <a:t>P-Sätze</a:t>
            </a:r>
          </a:p>
        </p:txBody>
      </p:sp>
      <p:cxnSp>
        <p:nvCxnSpPr>
          <p:cNvPr id="24" name="Gerade Verbindung mit Pfeil 23"/>
          <p:cNvCxnSpPr>
            <a:cxnSpLocks/>
          </p:cNvCxnSpPr>
          <p:nvPr/>
        </p:nvCxnSpPr>
        <p:spPr>
          <a:xfrm flipV="1">
            <a:off x="5531153" y="5733256"/>
            <a:ext cx="0" cy="4387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114516" y="6171962"/>
            <a:ext cx="2633606" cy="276999"/>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Name und Anschrift des Herstellers </a:t>
            </a:r>
          </a:p>
        </p:txBody>
      </p:sp>
      <p:cxnSp>
        <p:nvCxnSpPr>
          <p:cNvPr id="30" name="Gerade Verbindung mit Pfeil 29"/>
          <p:cNvCxnSpPr/>
          <p:nvPr/>
        </p:nvCxnSpPr>
        <p:spPr>
          <a:xfrm flipV="1">
            <a:off x="4399303" y="5847938"/>
            <a:ext cx="0" cy="2366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3789200" y="6084585"/>
            <a:ext cx="1130438" cy="461665"/>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Nennmenge </a:t>
            </a:r>
          </a:p>
          <a:p>
            <a:r>
              <a:rPr lang="de-DE" sz="1200" dirty="0">
                <a:solidFill>
                  <a:schemeClr val="accent5"/>
                </a:solidFill>
                <a:latin typeface="Arial" panose="020B0604020202020204" pitchFamily="34" charset="0"/>
                <a:cs typeface="Arial" panose="020B0604020202020204" pitchFamily="34" charset="0"/>
              </a:rPr>
              <a:t>des Gebindes</a:t>
            </a:r>
          </a:p>
        </p:txBody>
      </p:sp>
      <p:cxnSp>
        <p:nvCxnSpPr>
          <p:cNvPr id="32" name="Gerade Verbindung mit Pfeil 31"/>
          <p:cNvCxnSpPr>
            <a:cxnSpLocks/>
          </p:cNvCxnSpPr>
          <p:nvPr/>
        </p:nvCxnSpPr>
        <p:spPr>
          <a:xfrm flipH="1" flipV="1">
            <a:off x="3586709" y="4661473"/>
            <a:ext cx="7851" cy="1510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2717159" y="6175881"/>
            <a:ext cx="899605" cy="276999"/>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Signalwort</a:t>
            </a:r>
          </a:p>
        </p:txBody>
      </p:sp>
      <p:cxnSp>
        <p:nvCxnSpPr>
          <p:cNvPr id="37" name="Gerade Verbindung mit Pfeil 36"/>
          <p:cNvCxnSpPr/>
          <p:nvPr/>
        </p:nvCxnSpPr>
        <p:spPr>
          <a:xfrm rot="16200000">
            <a:off x="1699565" y="3994564"/>
            <a:ext cx="1" cy="439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293904" y="4076033"/>
            <a:ext cx="1088760" cy="276999"/>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Piktogramme</a:t>
            </a:r>
          </a:p>
        </p:txBody>
      </p:sp>
      <p:cxnSp>
        <p:nvCxnSpPr>
          <p:cNvPr id="39" name="Gerade Verbindung mit Pfeil 38"/>
          <p:cNvCxnSpPr/>
          <p:nvPr/>
        </p:nvCxnSpPr>
        <p:spPr>
          <a:xfrm rot="16200000">
            <a:off x="1595444" y="2272927"/>
            <a:ext cx="1" cy="439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11846" y="2268161"/>
            <a:ext cx="1624163" cy="461665"/>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Eindeutiger </a:t>
            </a:r>
          </a:p>
          <a:p>
            <a:r>
              <a:rPr lang="de-DE" sz="1200" dirty="0">
                <a:solidFill>
                  <a:schemeClr val="accent5"/>
                </a:solidFill>
                <a:latin typeface="Arial" panose="020B0604020202020204" pitchFamily="34" charset="0"/>
                <a:cs typeface="Arial" panose="020B0604020202020204" pitchFamily="34" charset="0"/>
              </a:rPr>
              <a:t>Rezepturidentifikatior</a:t>
            </a:r>
          </a:p>
        </p:txBody>
      </p:sp>
      <p:cxnSp>
        <p:nvCxnSpPr>
          <p:cNvPr id="41" name="Gerade Verbindung mit Pfeil 40"/>
          <p:cNvCxnSpPr>
            <a:cxnSpLocks/>
          </p:cNvCxnSpPr>
          <p:nvPr/>
        </p:nvCxnSpPr>
        <p:spPr>
          <a:xfrm flipV="1">
            <a:off x="1456079" y="2908306"/>
            <a:ext cx="436432" cy="55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381980" y="3204265"/>
            <a:ext cx="1011815" cy="461665"/>
          </a:xfrm>
          <a:prstGeom prst="rect">
            <a:avLst/>
          </a:prstGeom>
          <a:noFill/>
        </p:spPr>
        <p:txBody>
          <a:bodyPr wrap="none" rtlCol="0">
            <a:spAutoFit/>
          </a:bodyPr>
          <a:lstStyle/>
          <a:p>
            <a:r>
              <a:rPr lang="de-DE" sz="1200" dirty="0">
                <a:solidFill>
                  <a:schemeClr val="accent5"/>
                </a:solidFill>
                <a:latin typeface="Arial" panose="020B0604020202020204" pitchFamily="34" charset="0"/>
                <a:cs typeface="Arial" panose="020B0604020202020204" pitchFamily="34" charset="0"/>
              </a:rPr>
              <a:t>Gefährliche </a:t>
            </a:r>
          </a:p>
          <a:p>
            <a:r>
              <a:rPr lang="de-DE" sz="1200" dirty="0">
                <a:solidFill>
                  <a:schemeClr val="accent5"/>
                </a:solidFill>
                <a:latin typeface="Arial" panose="020B0604020202020204" pitchFamily="34" charset="0"/>
                <a:cs typeface="Arial" panose="020B0604020202020204" pitchFamily="34" charset="0"/>
              </a:rPr>
              <a:t>Inhaltsstoffe</a:t>
            </a:r>
          </a:p>
        </p:txBody>
      </p:sp>
      <p:sp>
        <p:nvSpPr>
          <p:cNvPr id="27" name="Textfeld 26">
            <a:extLst>
              <a:ext uri="{FF2B5EF4-FFF2-40B4-BE49-F238E27FC236}">
                <a16:creationId xmlns:a16="http://schemas.microsoft.com/office/drawing/2014/main" id="{AB66F338-A2D9-069D-F0E1-9DAC95D1C8AC}"/>
              </a:ext>
            </a:extLst>
          </p:cNvPr>
          <p:cNvSpPr txBox="1"/>
          <p:nvPr/>
        </p:nvSpPr>
        <p:spPr>
          <a:xfrm>
            <a:off x="1632706" y="6566043"/>
            <a:ext cx="9819814" cy="246221"/>
          </a:xfrm>
          <a:prstGeom prst="rect">
            <a:avLst/>
          </a:prstGeom>
          <a:noFill/>
        </p:spPr>
        <p:txBody>
          <a:bodyPr wrap="square">
            <a:spAutoFit/>
          </a:bodyPr>
          <a:lstStyle/>
          <a:p>
            <a:r>
              <a:rPr lang="de-DE" sz="1000" dirty="0">
                <a:latin typeface="Arial" panose="020B0604020202020204" pitchFamily="34" charset="0"/>
                <a:cs typeface="Arial" panose="020B0604020202020204" pitchFamily="34" charset="0"/>
                <a:hlinkClick r:id="rId5"/>
              </a:rPr>
              <a:t>Weitere Informationen: BAuA - </a:t>
            </a:r>
            <a:r>
              <a:rPr lang="de-DE" sz="1000" dirty="0" err="1">
                <a:latin typeface="Arial" panose="020B0604020202020204" pitchFamily="34" charset="0"/>
                <a:cs typeface="Arial" panose="020B0604020202020204" pitchFamily="34" charset="0"/>
                <a:hlinkClick r:id="rId5"/>
              </a:rPr>
              <a:t>baua</a:t>
            </a:r>
            <a:r>
              <a:rPr lang="de-DE" sz="1000" dirty="0">
                <a:latin typeface="Arial" panose="020B0604020202020204" pitchFamily="34" charset="0"/>
                <a:cs typeface="Arial" panose="020B0604020202020204" pitchFamily="34" charset="0"/>
                <a:hlinkClick r:id="rId5"/>
              </a:rPr>
              <a:t>: Praxis kompakt - Gefahrstoffe - Einstufung und Kennzeichnung verstehen - Bundesanstalt für Arbeitsschutz und Arbeitsmedizin</a:t>
            </a:r>
            <a:endParaRPr lang="de-DE" sz="1000" dirty="0">
              <a:latin typeface="Arial" panose="020B0604020202020204" pitchFamily="34" charset="0"/>
              <a:cs typeface="Arial" panose="020B0604020202020204" pitchFamily="34" charset="0"/>
            </a:endParaRPr>
          </a:p>
        </p:txBody>
      </p:sp>
      <p:sp>
        <p:nvSpPr>
          <p:cNvPr id="28" name="Datumsplatzhalter 27">
            <a:extLst>
              <a:ext uri="{FF2B5EF4-FFF2-40B4-BE49-F238E27FC236}">
                <a16:creationId xmlns:a16="http://schemas.microsoft.com/office/drawing/2014/main" id="{B30DED44-D392-2F4B-6B22-218CD23DC7A4}"/>
              </a:ext>
            </a:extLst>
          </p:cNvPr>
          <p:cNvSpPr>
            <a:spLocks noGrp="1"/>
          </p:cNvSpPr>
          <p:nvPr>
            <p:ph type="dt" sz="half" idx="10"/>
          </p:nvPr>
        </p:nvSpPr>
        <p:spPr/>
        <p:txBody>
          <a:bodyPr/>
          <a:lstStyle/>
          <a:p>
            <a:r>
              <a:rPr lang="de-DE"/>
              <a:t>Schulung 2025/2026</a:t>
            </a:r>
            <a:endParaRPr lang="de-DE" dirty="0"/>
          </a:p>
        </p:txBody>
      </p:sp>
      <p:sp>
        <p:nvSpPr>
          <p:cNvPr id="33" name="Foliennummernplatzhalter 32">
            <a:extLst>
              <a:ext uri="{FF2B5EF4-FFF2-40B4-BE49-F238E27FC236}">
                <a16:creationId xmlns:a16="http://schemas.microsoft.com/office/drawing/2014/main" id="{9B0A47CC-4A30-F4D0-0BE3-B0AE6CEB30F3}"/>
              </a:ext>
            </a:extLst>
          </p:cNvPr>
          <p:cNvSpPr>
            <a:spLocks noGrp="1"/>
          </p:cNvSpPr>
          <p:nvPr>
            <p:ph type="sldNum" sz="quarter" idx="11"/>
          </p:nvPr>
        </p:nvSpPr>
        <p:spPr/>
        <p:txBody>
          <a:bodyPr/>
          <a:lstStyle/>
          <a:p>
            <a:fld id="{D42DA815-CE49-4499-B3BB-5F7C969A1704}" type="slidenum">
              <a:rPr lang="de-DE" smtClean="0"/>
              <a:pPr/>
              <a:t>12</a:t>
            </a:fld>
            <a:endParaRPr lang="de-DE" dirty="0"/>
          </a:p>
        </p:txBody>
      </p:sp>
    </p:spTree>
    <p:extLst>
      <p:ext uri="{BB962C8B-B14F-4D97-AF65-F5344CB8AC3E}">
        <p14:creationId xmlns:p14="http://schemas.microsoft.com/office/powerpoint/2010/main" val="104968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F54636-FFC2-C460-ED89-E4E57681560D}"/>
              </a:ext>
            </a:extLst>
          </p:cNvPr>
          <p:cNvSpPr>
            <a:spLocks noGrp="1"/>
          </p:cNvSpPr>
          <p:nvPr>
            <p:ph type="title"/>
          </p:nvPr>
        </p:nvSpPr>
        <p:spPr/>
        <p:txBody>
          <a:bodyPr/>
          <a:lstStyle/>
          <a:p>
            <a:r>
              <a:rPr lang="de-DE" dirty="0"/>
              <a:t>UFI-Code</a:t>
            </a:r>
            <a:br>
              <a:rPr lang="de-DE" dirty="0"/>
            </a:br>
            <a:r>
              <a:rPr lang="de-DE" sz="2000" dirty="0">
                <a:solidFill>
                  <a:schemeClr val="accent2"/>
                </a:solidFill>
              </a:rPr>
              <a:t>CLP-Verordnung (EG) Nr. 1272/2008</a:t>
            </a:r>
          </a:p>
        </p:txBody>
      </p:sp>
      <p:sp>
        <p:nvSpPr>
          <p:cNvPr id="3" name="Datumsplatzhalter 2">
            <a:extLst>
              <a:ext uri="{FF2B5EF4-FFF2-40B4-BE49-F238E27FC236}">
                <a16:creationId xmlns:a16="http://schemas.microsoft.com/office/drawing/2014/main" id="{BDE5D83D-CE91-5A0C-AFC2-BC102963E06D}"/>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87918833-9D5C-3303-24BE-BB046FC526E8}"/>
              </a:ext>
            </a:extLst>
          </p:cNvPr>
          <p:cNvSpPr>
            <a:spLocks noGrp="1"/>
          </p:cNvSpPr>
          <p:nvPr>
            <p:ph type="sldNum" sz="quarter" idx="12"/>
          </p:nvPr>
        </p:nvSpPr>
        <p:spPr/>
        <p:txBody>
          <a:bodyPr/>
          <a:lstStyle/>
          <a:p>
            <a:fld id="{D42DA815-CE49-4499-B3BB-5F7C969A1704}" type="slidenum">
              <a:rPr lang="de-DE" smtClean="0"/>
              <a:pPr/>
              <a:t>13</a:t>
            </a:fld>
            <a:endParaRPr lang="de-DE" dirty="0"/>
          </a:p>
        </p:txBody>
      </p:sp>
      <p:sp>
        <p:nvSpPr>
          <p:cNvPr id="5" name="Textplatzhalter 4">
            <a:extLst>
              <a:ext uri="{FF2B5EF4-FFF2-40B4-BE49-F238E27FC236}">
                <a16:creationId xmlns:a16="http://schemas.microsoft.com/office/drawing/2014/main" id="{E0C8D1B4-38C7-53A6-21F6-63BA02264836}"/>
              </a:ext>
            </a:extLst>
          </p:cNvPr>
          <p:cNvSpPr>
            <a:spLocks noGrp="1"/>
          </p:cNvSpPr>
          <p:nvPr>
            <p:ph type="body" sz="quarter" idx="13"/>
          </p:nvPr>
        </p:nvSpPr>
        <p:spPr>
          <a:xfrm>
            <a:off x="529169" y="1556792"/>
            <a:ext cx="11178119" cy="4844008"/>
          </a:xfrm>
        </p:spPr>
        <p:txBody>
          <a:bodyPr/>
          <a:lstStyle/>
          <a:p>
            <a:r>
              <a:rPr lang="de-DE" dirty="0"/>
              <a:t>Eindeutiger Rezepturidentifikatior (engl. Unique Formula Identifier)</a:t>
            </a:r>
          </a:p>
          <a:p>
            <a:pPr marL="285750" indent="-285750">
              <a:buFont typeface="Arial" panose="020B0604020202020204" pitchFamily="34" charset="0"/>
              <a:buChar char="•"/>
            </a:pPr>
            <a:r>
              <a:rPr lang="de-DE" sz="1800" b="0" dirty="0"/>
              <a:t>16-stelliger alphanummerischer Code z. B. S8J0-W0GU-300H-S4UV</a:t>
            </a:r>
          </a:p>
          <a:p>
            <a:pPr marL="285750" indent="-285750">
              <a:buFont typeface="Arial" panose="020B0604020202020204" pitchFamily="34" charset="0"/>
              <a:buChar char="•"/>
            </a:pPr>
            <a:r>
              <a:rPr lang="de-DE" sz="1800" b="0" dirty="0"/>
              <a:t>Code ist eindeutig einem Gemisch zugeordnet</a:t>
            </a:r>
          </a:p>
          <a:p>
            <a:pPr marL="285750" indent="-285750">
              <a:buFont typeface="Arial" panose="020B0604020202020204" pitchFamily="34" charset="0"/>
              <a:buChar char="•"/>
            </a:pPr>
            <a:r>
              <a:rPr lang="de-DE" sz="1800" b="0" dirty="0"/>
              <a:t>Eingeführt durch Änderung der CLP-Verordnung im Jahr 2020</a:t>
            </a:r>
          </a:p>
          <a:p>
            <a:pPr marL="285750" indent="-285750">
              <a:buFont typeface="Arial" panose="020B0604020202020204" pitchFamily="34" charset="0"/>
              <a:buChar char="•"/>
            </a:pPr>
            <a:r>
              <a:rPr lang="de-DE" sz="1800" b="0" dirty="0"/>
              <a:t>Verpflichtend ab 2025</a:t>
            </a:r>
          </a:p>
          <a:p>
            <a:endParaRPr lang="de-DE" dirty="0"/>
          </a:p>
          <a:p>
            <a:r>
              <a:rPr lang="de-DE" dirty="0"/>
              <a:t>Welchen Zweck hat dieser?</a:t>
            </a:r>
          </a:p>
          <a:p>
            <a:pPr marL="285750" indent="-285750">
              <a:buFont typeface="Arial" panose="020B0604020202020204" pitchFamily="34" charset="0"/>
              <a:buChar char="•"/>
            </a:pPr>
            <a:r>
              <a:rPr lang="de-DE" sz="1800" b="0" dirty="0"/>
              <a:t>Handelsnamen von Gemischen oft nur mit geringer Aussagekraft oder ähnlich klingend </a:t>
            </a:r>
          </a:p>
          <a:p>
            <a:pPr marL="285750" indent="-285750">
              <a:buFont typeface="Arial" panose="020B0604020202020204" pitchFamily="34" charset="0"/>
              <a:buChar char="•"/>
            </a:pPr>
            <a:r>
              <a:rPr lang="de-DE" sz="1800" b="0" dirty="0"/>
              <a:t>Bei den Giftnotrufzentralen sind unter der UFI alle relevanten Informationen zu dem jeweiligen Gemisch hinterlegt</a:t>
            </a:r>
          </a:p>
          <a:p>
            <a:pPr marL="285750" indent="-285750">
              <a:buFont typeface="Arial" panose="020B0604020202020204" pitchFamily="34" charset="0"/>
              <a:buChar char="•"/>
            </a:pPr>
            <a:r>
              <a:rPr lang="de-DE" sz="1800" b="0" dirty="0"/>
              <a:t>Bei Intoxikation können unter Angabe der UFI Informationen zur Patientenversorgung schnell abgefragt werden</a:t>
            </a:r>
          </a:p>
          <a:p>
            <a:pPr marL="457200" lvl="1" indent="0">
              <a:buNone/>
            </a:pPr>
            <a:endParaRPr lang="de-DE" dirty="0"/>
          </a:p>
          <a:p>
            <a:pPr marL="457200" lvl="1" indent="0">
              <a:buNone/>
            </a:pPr>
            <a:r>
              <a:rPr lang="de-DE" dirty="0">
                <a:solidFill>
                  <a:schemeClr val="accent5"/>
                </a:solidFill>
                <a:sym typeface="Wingdings" panose="05000000000000000000" pitchFamily="2" charset="2"/>
              </a:rPr>
              <a:t> </a:t>
            </a:r>
            <a:r>
              <a:rPr lang="de-DE" dirty="0">
                <a:solidFill>
                  <a:schemeClr val="accent5"/>
                </a:solidFill>
              </a:rPr>
              <a:t>Zukünftig sollte die UFI auch Bestandteil der Betriebsanweisungen sein</a:t>
            </a:r>
          </a:p>
          <a:p>
            <a:endParaRPr lang="de-DE" dirty="0"/>
          </a:p>
        </p:txBody>
      </p:sp>
    </p:spTree>
    <p:extLst>
      <p:ext uri="{BB962C8B-B14F-4D97-AF65-F5344CB8AC3E}">
        <p14:creationId xmlns:p14="http://schemas.microsoft.com/office/powerpoint/2010/main" val="24784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Betriebsanweisungen</a:t>
            </a:r>
            <a:br>
              <a:rPr lang="de-DE" dirty="0"/>
            </a:br>
            <a:r>
              <a:rPr lang="de-DE" sz="2000" dirty="0">
                <a:solidFill>
                  <a:schemeClr val="accent2"/>
                </a:solidFill>
              </a:rPr>
              <a:t>GefStoffV § 14 und TRGS 529 4.2.1</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14</a:t>
            </a:fld>
            <a:endParaRPr lang="de-DE" dirty="0"/>
          </a:p>
        </p:txBody>
      </p:sp>
      <p:sp>
        <p:nvSpPr>
          <p:cNvPr id="4" name="Textplatzhalter 3"/>
          <p:cNvSpPr>
            <a:spLocks noGrp="1"/>
          </p:cNvSpPr>
          <p:nvPr>
            <p:ph type="body" sz="quarter" idx="13"/>
          </p:nvPr>
        </p:nvSpPr>
        <p:spPr>
          <a:xfrm>
            <a:off x="529166" y="1556792"/>
            <a:ext cx="5014097" cy="4844008"/>
          </a:xfrm>
        </p:spPr>
        <p:txBody>
          <a:bodyPr/>
          <a:lstStyle/>
          <a:p>
            <a:pPr>
              <a:buNone/>
            </a:pPr>
            <a:r>
              <a:rPr lang="de-DE" b="1" dirty="0"/>
              <a:t>Aufbau einer Betriebsanweisung:</a:t>
            </a:r>
          </a:p>
          <a:p>
            <a:pPr marL="177800" indent="-177800">
              <a:buFont typeface="Arial" pitchFamily="34" charset="0"/>
              <a:buChar char="•"/>
            </a:pPr>
            <a:r>
              <a:rPr lang="de-DE" sz="1800" b="0" dirty="0"/>
              <a:t>Arbeitsbereich oder Tätigkeit (z.B. Tätigkeiten mit Biogas</a:t>
            </a:r>
          </a:p>
          <a:p>
            <a:pPr marL="177800" indent="-177800">
              <a:buFont typeface="Arial" pitchFamily="34" charset="0"/>
              <a:buChar char="•"/>
            </a:pPr>
            <a:r>
              <a:rPr lang="de-DE" sz="1800" b="0" dirty="0"/>
              <a:t>Gefahr für den Menschen u./o. die Umwelt</a:t>
            </a:r>
          </a:p>
          <a:p>
            <a:pPr marL="177800" indent="-177800">
              <a:buFont typeface="Arial" pitchFamily="34" charset="0"/>
              <a:buChar char="•"/>
            </a:pPr>
            <a:r>
              <a:rPr lang="de-DE" sz="1800" b="0" dirty="0"/>
              <a:t>Schutzmaßnahmen und Verhaltensregeln</a:t>
            </a:r>
          </a:p>
          <a:p>
            <a:pPr marL="177800" indent="-177800">
              <a:buFont typeface="Arial" pitchFamily="34" charset="0"/>
              <a:buChar char="•"/>
            </a:pPr>
            <a:r>
              <a:rPr lang="de-DE" sz="1800" b="0" dirty="0"/>
              <a:t>Verhalten bei Störungen</a:t>
            </a:r>
          </a:p>
          <a:p>
            <a:pPr marL="177800" indent="-177800">
              <a:buFont typeface="Arial" pitchFamily="34" charset="0"/>
              <a:buChar char="•"/>
            </a:pPr>
            <a:r>
              <a:rPr lang="de-DE" sz="1800" b="0" dirty="0"/>
              <a:t>Verhalten bei Unfällen</a:t>
            </a:r>
          </a:p>
          <a:p>
            <a:pPr marL="177800" indent="-177800">
              <a:buFont typeface="Arial" pitchFamily="34" charset="0"/>
              <a:buChar char="•"/>
            </a:pPr>
            <a:r>
              <a:rPr lang="de-DE" sz="1800" b="0" dirty="0"/>
              <a:t>Erste Hilfe Maßnahmen</a:t>
            </a:r>
          </a:p>
          <a:p>
            <a:pPr marL="177800" indent="-177800">
              <a:buFont typeface="Arial" pitchFamily="34" charset="0"/>
              <a:buChar char="•"/>
            </a:pPr>
            <a:r>
              <a:rPr lang="de-DE" sz="1800" b="0" dirty="0"/>
              <a:t>Instandhaltung</a:t>
            </a:r>
          </a:p>
          <a:p>
            <a:pPr marL="177800" indent="-177800">
              <a:buFont typeface="Arial" pitchFamily="34" charset="0"/>
              <a:buChar char="•"/>
            </a:pPr>
            <a:r>
              <a:rPr lang="de-DE" sz="1800" b="0" dirty="0"/>
              <a:t>Entsorgung</a:t>
            </a:r>
          </a:p>
          <a:p>
            <a:pPr marL="177800" indent="-177800">
              <a:buFont typeface="Arial" pitchFamily="34" charset="0"/>
              <a:buChar char="•"/>
            </a:pPr>
            <a:r>
              <a:rPr lang="de-DE" sz="1800" b="0" dirty="0"/>
              <a:t>Folgen bei Nichtbeachtung (z.B. gesundheitliche Folgen)</a:t>
            </a:r>
          </a:p>
          <a:p>
            <a:pPr marL="177800" indent="-177800">
              <a:buFont typeface="Arial" pitchFamily="34" charset="0"/>
              <a:buChar char="•"/>
            </a:pPr>
            <a:endParaRPr lang="de-DE" sz="800" dirty="0">
              <a:solidFill>
                <a:schemeClr val="tx1"/>
              </a:solidFill>
            </a:endParaRPr>
          </a:p>
          <a:p>
            <a:pPr marL="0" indent="0">
              <a:buNone/>
            </a:pPr>
            <a:r>
              <a:rPr lang="de-DE" sz="1800" dirty="0">
                <a:solidFill>
                  <a:schemeClr val="tx1"/>
                </a:solidFill>
              </a:rPr>
              <a:t>Musterbetriebsanweisungen der </a:t>
            </a:r>
            <a:r>
              <a:rPr lang="de-DE" sz="1800" dirty="0">
                <a:solidFill>
                  <a:schemeClr val="tx1"/>
                </a:solidFill>
                <a:hlinkClick r:id="rId3"/>
              </a:rPr>
              <a:t>SVLFG</a:t>
            </a:r>
            <a:endParaRPr lang="de-DE" sz="1800" dirty="0">
              <a:solidFill>
                <a:schemeClr val="tx1"/>
              </a:solidFill>
            </a:endParaRPr>
          </a:p>
          <a:p>
            <a:pPr marL="0" indent="0">
              <a:buNone/>
            </a:pPr>
            <a:r>
              <a:rPr lang="de-DE" sz="1800" dirty="0">
                <a:solidFill>
                  <a:schemeClr val="tx1"/>
                </a:solidFill>
              </a:rPr>
              <a:t>Musterbetriebsanweisungen der </a:t>
            </a:r>
            <a:r>
              <a:rPr lang="de-DE" sz="1800" dirty="0">
                <a:solidFill>
                  <a:schemeClr val="tx1"/>
                </a:solidFill>
                <a:hlinkClick r:id="rId4"/>
              </a:rPr>
              <a:t>BG ETEM </a:t>
            </a:r>
            <a:endParaRPr lang="de-DE" sz="1800" dirty="0">
              <a:solidFill>
                <a:schemeClr val="tx1"/>
              </a:solidFill>
            </a:endParaRPr>
          </a:p>
          <a:p>
            <a:pPr algn="ctr">
              <a:buNone/>
            </a:pPr>
            <a:endParaRPr lang="de-DE" dirty="0">
              <a:solidFill>
                <a:schemeClr val="tx1"/>
              </a:solidFill>
            </a:endParaRPr>
          </a:p>
        </p:txBody>
      </p:sp>
      <p:pic>
        <p:nvPicPr>
          <p:cNvPr id="120834" name="Picture 2"/>
          <p:cNvPicPr>
            <a:picLocks noChangeAspect="1" noChangeArrowheads="1"/>
          </p:cNvPicPr>
          <p:nvPr/>
        </p:nvPicPr>
        <p:blipFill>
          <a:blip r:embed="rId5" cstate="print"/>
          <a:srcRect/>
          <a:stretch>
            <a:fillRect/>
          </a:stretch>
        </p:blipFill>
        <p:spPr bwMode="auto">
          <a:xfrm>
            <a:off x="7634436" y="277724"/>
            <a:ext cx="2199430" cy="2558136"/>
          </a:xfrm>
          <a:prstGeom prst="rect">
            <a:avLst/>
          </a:prstGeom>
          <a:noFill/>
          <a:ln w="9525">
            <a:noFill/>
            <a:miter lim="800000"/>
            <a:headEnd/>
            <a:tailEnd/>
          </a:ln>
        </p:spPr>
      </p:pic>
      <p:sp>
        <p:nvSpPr>
          <p:cNvPr id="7" name="Textfeld 6"/>
          <p:cNvSpPr txBox="1"/>
          <p:nvPr/>
        </p:nvSpPr>
        <p:spPr>
          <a:xfrm>
            <a:off x="8159143" y="2855360"/>
            <a:ext cx="1191352" cy="246221"/>
          </a:xfrm>
          <a:prstGeom prst="rect">
            <a:avLst/>
          </a:prstGeom>
          <a:noFill/>
        </p:spPr>
        <p:txBody>
          <a:bodyPr wrap="square" rtlCol="0">
            <a:spAutoFit/>
          </a:bodyPr>
          <a:lstStyle/>
          <a:p>
            <a:r>
              <a:rPr lang="de-DE" sz="1000" dirty="0">
                <a:solidFill>
                  <a:srgbClr val="0082B0"/>
                </a:solidFill>
              </a:rPr>
              <a:t>www.bueroshop24.de</a:t>
            </a:r>
          </a:p>
        </p:txBody>
      </p:sp>
      <p:sp>
        <p:nvSpPr>
          <p:cNvPr id="11" name="Textplatzhalter 3">
            <a:extLst>
              <a:ext uri="{FF2B5EF4-FFF2-40B4-BE49-F238E27FC236}">
                <a16:creationId xmlns:a16="http://schemas.microsoft.com/office/drawing/2014/main" id="{F98EBB0F-C89F-4551-B8AD-92962BEDB99D}"/>
              </a:ext>
            </a:extLst>
          </p:cNvPr>
          <p:cNvSpPr txBox="1">
            <a:spLocks/>
          </p:cNvSpPr>
          <p:nvPr/>
        </p:nvSpPr>
        <p:spPr>
          <a:xfrm>
            <a:off x="5663951" y="3151431"/>
            <a:ext cx="6140401" cy="3199519"/>
          </a:xfrm>
          <a:prstGeom prst="rect">
            <a:avLst/>
          </a:prstGeom>
          <a:ln>
            <a:solidFill>
              <a:schemeClr val="accent5"/>
            </a:solidFill>
          </a:ln>
        </p:spPr>
        <p:txBody>
          <a:bodyPr/>
          <a:lstStyle>
            <a:lvl1pPr marL="268288" indent="-268288" algn="l" rtl="0" eaLnBrk="1" fontAlgn="base" hangingPunct="1">
              <a:spcBef>
                <a:spcPct val="20000"/>
              </a:spcBef>
              <a:spcAft>
                <a:spcPct val="0"/>
              </a:spcAft>
              <a:buClr>
                <a:srgbClr val="007FAC"/>
              </a:buClr>
              <a:buFont typeface="Arial" pitchFamily="34" charset="0"/>
              <a:buChar char="•"/>
              <a:defRPr sz="2000" b="0" i="0" baseline="0">
                <a:solidFill>
                  <a:srgbClr val="0082B0"/>
                </a:solidFill>
                <a:latin typeface="Arial" pitchFamily="34" charset="0"/>
                <a:ea typeface="+mn-ea"/>
                <a:cs typeface="Arial" pitchFamily="34" charset="0"/>
              </a:defRPr>
            </a:lvl1pPr>
            <a:lvl2pPr marL="742950" indent="-285750" algn="l" rtl="0" eaLnBrk="1" fontAlgn="base" hangingPunct="1">
              <a:spcBef>
                <a:spcPct val="20000"/>
              </a:spcBef>
              <a:spcAft>
                <a:spcPct val="0"/>
              </a:spcAft>
              <a:buClrTx/>
              <a:buFont typeface="Arial"/>
              <a:buChar char="•"/>
              <a:defRPr lang="de-DE" sz="1800" b="0">
                <a:solidFill>
                  <a:schemeClr val="accent5"/>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Tx/>
              <a:buFont typeface="Arial"/>
              <a:buChar char="•"/>
              <a:defRPr sz="1800">
                <a:solidFill>
                  <a:schemeClr val="accent2"/>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Tx/>
              <a:buFont typeface="Arial"/>
              <a:buChar char="•"/>
              <a:defRPr sz="1800">
                <a:solidFill>
                  <a:schemeClr val="accent3"/>
                </a:solidFill>
                <a:latin typeface="Arial" pitchFamily="34" charset="0"/>
                <a:ea typeface="+mn-ea"/>
                <a:cs typeface="Arial" pitchFamily="34" charset="0"/>
              </a:defRPr>
            </a:lvl4pPr>
            <a:lvl5pPr marL="2057400" marR="0" indent="-228600" algn="l" defTabSz="914400" rtl="0" eaLnBrk="1" fontAlgn="base" latinLnBrk="0" hangingPunct="1">
              <a:lnSpc>
                <a:spcPct val="100000"/>
              </a:lnSpc>
              <a:spcBef>
                <a:spcPct val="20000"/>
              </a:spcBef>
              <a:spcAft>
                <a:spcPct val="0"/>
              </a:spcAft>
              <a:buClrTx/>
              <a:buSzTx/>
              <a:buFont typeface="Arial"/>
              <a:buChar char="•"/>
              <a:tabLst/>
              <a:defRPr lang="de-DE" sz="1800" b="0" i="0" baseline="0" dirty="0" smtClean="0">
                <a:solidFill>
                  <a:schemeClr val="tx2"/>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a:solidFill>
                  <a:schemeClr val="bg2"/>
                </a:solidFill>
                <a:latin typeface="+mn-lt"/>
                <a:ea typeface="+mn-ea"/>
              </a:defRPr>
            </a:lvl6pPr>
            <a:lvl7pPr marL="2971800" indent="-228600" algn="l" rtl="0" eaLnBrk="1" fontAlgn="base" hangingPunct="1">
              <a:spcBef>
                <a:spcPct val="20000"/>
              </a:spcBef>
              <a:spcAft>
                <a:spcPct val="0"/>
              </a:spcAft>
              <a:buChar char="»"/>
              <a:defRPr>
                <a:solidFill>
                  <a:schemeClr val="bg2"/>
                </a:solidFill>
                <a:latin typeface="+mn-lt"/>
                <a:ea typeface="+mn-ea"/>
              </a:defRPr>
            </a:lvl7pPr>
            <a:lvl8pPr marL="3429000" indent="-228600" algn="l" rtl="0" eaLnBrk="1" fontAlgn="base" hangingPunct="1">
              <a:spcBef>
                <a:spcPct val="20000"/>
              </a:spcBef>
              <a:spcAft>
                <a:spcPct val="0"/>
              </a:spcAft>
              <a:buChar char="»"/>
              <a:defRPr>
                <a:solidFill>
                  <a:schemeClr val="bg2"/>
                </a:solidFill>
                <a:latin typeface="+mn-lt"/>
                <a:ea typeface="+mn-ea"/>
              </a:defRPr>
            </a:lvl8pPr>
            <a:lvl9pPr marL="3886200" indent="-228600" algn="l" rtl="0" eaLnBrk="1" fontAlgn="base" hangingPunct="1">
              <a:spcBef>
                <a:spcPct val="20000"/>
              </a:spcBef>
              <a:spcAft>
                <a:spcPct val="0"/>
              </a:spcAft>
              <a:buChar char="»"/>
              <a:defRPr>
                <a:solidFill>
                  <a:schemeClr val="bg2"/>
                </a:solidFill>
                <a:latin typeface="+mn-lt"/>
                <a:ea typeface="+mn-ea"/>
              </a:defRPr>
            </a:lvl9pPr>
          </a:lstStyle>
          <a:p>
            <a:pPr marL="0" lvl="1" indent="0">
              <a:buNone/>
            </a:pPr>
            <a:r>
              <a:rPr lang="de-DE" sz="2000" b="1" dirty="0">
                <a:sym typeface="Wingdings" panose="05000000000000000000" pitchFamily="2" charset="2"/>
              </a:rPr>
              <a:t>Wichtig zu wissen: Betriebsanweisungen…</a:t>
            </a:r>
          </a:p>
          <a:p>
            <a:pPr marL="285750" lvl="1"/>
            <a:r>
              <a:rPr lang="de-DE" dirty="0">
                <a:solidFill>
                  <a:schemeClr val="accent1"/>
                </a:solidFill>
                <a:sym typeface="Wingdings" panose="05000000000000000000" pitchFamily="2" charset="2"/>
              </a:rPr>
              <a:t>… </a:t>
            </a:r>
            <a:r>
              <a:rPr lang="de-DE" dirty="0">
                <a:solidFill>
                  <a:schemeClr val="accent1"/>
                </a:solidFill>
              </a:rPr>
              <a:t>sind zwingend zu erstellen für Arbeitsplätze/ Tätigkeiten mit </a:t>
            </a:r>
            <a:r>
              <a:rPr lang="de-DE" dirty="0"/>
              <a:t>Gefahrstoffen, Biostoffen u. gefährlichen Maschinen</a:t>
            </a:r>
            <a:endParaRPr lang="de-DE" dirty="0">
              <a:sym typeface="Wingdings" panose="05000000000000000000" pitchFamily="2" charset="2"/>
            </a:endParaRPr>
          </a:p>
          <a:p>
            <a:pPr marL="285750" lvl="1"/>
            <a:r>
              <a:rPr lang="de-DE" dirty="0">
                <a:solidFill>
                  <a:schemeClr val="accent1"/>
                </a:solidFill>
                <a:sym typeface="Wingdings" panose="05000000000000000000" pitchFamily="2" charset="2"/>
              </a:rPr>
              <a:t>… ersetzen keine Bedienungs- o. Betriebsanleitungen</a:t>
            </a:r>
          </a:p>
          <a:p>
            <a:pPr marL="285750" lvl="1"/>
            <a:r>
              <a:rPr lang="de-DE" dirty="0">
                <a:solidFill>
                  <a:schemeClr val="accent1"/>
                </a:solidFill>
                <a:sym typeface="Wingdings" panose="05000000000000000000" pitchFamily="2" charset="2"/>
              </a:rPr>
              <a:t>… müssen in verständlicher Form und Sprache geschrieben sein</a:t>
            </a:r>
          </a:p>
          <a:p>
            <a:pPr marL="285750" lvl="1"/>
            <a:r>
              <a:rPr lang="de-DE" dirty="0">
                <a:solidFill>
                  <a:schemeClr val="accent1"/>
                </a:solidFill>
                <a:sym typeface="Wingdings" panose="05000000000000000000" pitchFamily="2" charset="2"/>
              </a:rPr>
              <a:t>… sollten nicht länger als eine Seite sein</a:t>
            </a:r>
          </a:p>
          <a:p>
            <a:pPr marL="285750" lvl="1"/>
            <a:r>
              <a:rPr lang="de-DE" dirty="0">
                <a:solidFill>
                  <a:schemeClr val="accent1"/>
                </a:solidFill>
                <a:sym typeface="Wingdings" panose="05000000000000000000" pitchFamily="2" charset="2"/>
              </a:rPr>
              <a:t>… müssen jederzeit für Beschäftigte verfügbar sein</a:t>
            </a:r>
          </a:p>
          <a:p>
            <a:pPr marL="285750" lvl="1"/>
            <a:r>
              <a:rPr lang="de-DE" dirty="0">
                <a:solidFill>
                  <a:schemeClr val="accent1"/>
                </a:solidFill>
                <a:sym typeface="Wingdings" panose="05000000000000000000" pitchFamily="2" charset="2"/>
              </a:rPr>
              <a:t>… sollten graphisch einheitlich sein</a:t>
            </a:r>
            <a:endParaRPr lang="de-DE" kern="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A011A-F69A-1AC6-32A8-7F3EA9E58D20}"/>
              </a:ext>
            </a:extLst>
          </p:cNvPr>
          <p:cNvSpPr>
            <a:spLocks noGrp="1"/>
          </p:cNvSpPr>
          <p:nvPr>
            <p:ph type="title"/>
          </p:nvPr>
        </p:nvSpPr>
        <p:spPr/>
        <p:txBody>
          <a:bodyPr/>
          <a:lstStyle/>
          <a:p>
            <a:r>
              <a:rPr lang="de-DE" dirty="0"/>
              <a:t>Informationspflichten beim Umgang mit Gefahrstoffen</a:t>
            </a:r>
          </a:p>
        </p:txBody>
      </p:sp>
      <p:sp>
        <p:nvSpPr>
          <p:cNvPr id="3" name="Datumsplatzhalter 2">
            <a:extLst>
              <a:ext uri="{FF2B5EF4-FFF2-40B4-BE49-F238E27FC236}">
                <a16:creationId xmlns:a16="http://schemas.microsoft.com/office/drawing/2014/main" id="{B4D58F58-7C0D-2B74-3710-0F5EA1E8A9AC}"/>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DE20D3B7-23C3-296C-1C8F-2798B49D3B48}"/>
              </a:ext>
            </a:extLst>
          </p:cNvPr>
          <p:cNvSpPr>
            <a:spLocks noGrp="1"/>
          </p:cNvSpPr>
          <p:nvPr>
            <p:ph type="sldNum" sz="quarter" idx="12"/>
          </p:nvPr>
        </p:nvSpPr>
        <p:spPr/>
        <p:txBody>
          <a:bodyPr/>
          <a:lstStyle/>
          <a:p>
            <a:fld id="{D42DA815-CE49-4499-B3BB-5F7C969A1704}" type="slidenum">
              <a:rPr lang="de-DE" smtClean="0"/>
              <a:pPr/>
              <a:t>15</a:t>
            </a:fld>
            <a:endParaRPr lang="de-DE" dirty="0"/>
          </a:p>
        </p:txBody>
      </p:sp>
      <p:sp>
        <p:nvSpPr>
          <p:cNvPr id="5" name="Textplatzhalter 4">
            <a:extLst>
              <a:ext uri="{FF2B5EF4-FFF2-40B4-BE49-F238E27FC236}">
                <a16:creationId xmlns:a16="http://schemas.microsoft.com/office/drawing/2014/main" id="{5B859BBF-89AF-1777-AC39-9FA4972F57C9}"/>
              </a:ext>
            </a:extLst>
          </p:cNvPr>
          <p:cNvSpPr>
            <a:spLocks noGrp="1"/>
          </p:cNvSpPr>
          <p:nvPr>
            <p:ph type="body" sz="quarter" idx="13"/>
          </p:nvPr>
        </p:nvSpPr>
        <p:spPr/>
        <p:txBody>
          <a:bodyPr/>
          <a:lstStyle/>
          <a:p>
            <a:r>
              <a:rPr lang="de-DE" dirty="0"/>
              <a:t>Der Anlagenbetreiber hat Sie als Fachfirma darüber zu informieren, welche Gefahrstoffe auf der Anlage vorhanden sind und mit welchen Gefahrstoffen Sie und Ihre Mitarbeitenden bei Ihren Tätigkeiten in Kontakt kommen können.</a:t>
            </a:r>
          </a:p>
          <a:p>
            <a:r>
              <a:rPr lang="de-DE" dirty="0"/>
              <a:t>Sie als Instandhaltungsunternehmen haben den Anlagenbetreiber darüber zu informieren, welche Gefahrstoffe Sie </a:t>
            </a:r>
            <a:r>
              <a:rPr lang="de-DE" u="sng" dirty="0"/>
              <a:t>für Ihre spezifischen Tätigkeiten</a:t>
            </a:r>
            <a:r>
              <a:rPr lang="de-DE" dirty="0"/>
              <a:t> auf die Biogasanlage mitbringen oder auch welche Gefahrstoffe bei Ihren Tätigkeiten entstehen oder freigesetzt werden können.</a:t>
            </a:r>
          </a:p>
          <a:p>
            <a:endParaRPr lang="de-DE" dirty="0"/>
          </a:p>
          <a:p>
            <a:pPr marL="0" indent="0" algn="ctr">
              <a:buNone/>
            </a:pPr>
            <a:r>
              <a:rPr lang="de-DE" dirty="0">
                <a:solidFill>
                  <a:schemeClr val="accent5"/>
                </a:solidFill>
                <a:sym typeface="Wingdings" panose="05000000000000000000" pitchFamily="2" charset="2"/>
              </a:rPr>
              <a:t> Alle Mitarbeitenden sind durch die Verantwortlichen entsprechend der Betriebsanweisungen zu unterweisen und explizit auf die Gefährdungen hinzuweisen</a:t>
            </a:r>
            <a:endParaRPr lang="de-DE" dirty="0">
              <a:solidFill>
                <a:schemeClr val="accent5"/>
              </a:solidFill>
            </a:endParaRPr>
          </a:p>
        </p:txBody>
      </p:sp>
    </p:spTree>
    <p:extLst>
      <p:ext uri="{BB962C8B-B14F-4D97-AF65-F5344CB8AC3E}">
        <p14:creationId xmlns:p14="http://schemas.microsoft.com/office/powerpoint/2010/main" val="209100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Gefahrstoffverzeichnis</a:t>
            </a:r>
            <a:br>
              <a:rPr lang="de-DE" dirty="0"/>
            </a:br>
            <a:r>
              <a:rPr lang="de-DE" sz="2000" dirty="0">
                <a:solidFill>
                  <a:schemeClr val="accent2"/>
                </a:solidFill>
              </a:rPr>
              <a:t> GefStoffV§ 6 Abs.12</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16</a:t>
            </a:fld>
            <a:endParaRPr lang="de-DE" dirty="0"/>
          </a:p>
        </p:txBody>
      </p:sp>
      <p:sp>
        <p:nvSpPr>
          <p:cNvPr id="5" name="Textplatzhalter 4"/>
          <p:cNvSpPr>
            <a:spLocks noGrp="1"/>
          </p:cNvSpPr>
          <p:nvPr>
            <p:ph type="body" sz="quarter" idx="13"/>
          </p:nvPr>
        </p:nvSpPr>
        <p:spPr/>
        <p:txBody>
          <a:bodyPr/>
          <a:lstStyle/>
          <a:p>
            <a:pPr marL="0" indent="0">
              <a:buNone/>
            </a:pPr>
            <a:r>
              <a:rPr lang="de-DE" b="1" kern="1200" dirty="0">
                <a:solidFill>
                  <a:schemeClr val="tx1"/>
                </a:solidFill>
              </a:rPr>
              <a:t>Gefahrstoffverzeichnis nach § 6 Abs.12 GefStoffV</a:t>
            </a:r>
            <a:endParaRPr lang="de-DE" sz="1600" kern="1200" dirty="0">
              <a:solidFill>
                <a:schemeClr val="accent5"/>
              </a:solidFill>
            </a:endParaRPr>
          </a:p>
          <a:p>
            <a:pPr marL="0" indent="0">
              <a:buNone/>
            </a:pPr>
            <a:r>
              <a:rPr lang="de-DE" sz="1800" b="0" dirty="0"/>
              <a:t>Der Arbeitgeber hat ein Verzeichnis der im Betrieb verwendeten Gefahrstoffe zu führen, in dem auf die entsprechenden Sicherheitsdatenblätter verwiesen wird. Das Verzeichnis muss mindestens folgende Angaben enthalten:</a:t>
            </a:r>
          </a:p>
          <a:p>
            <a:endParaRPr lang="de-DE" sz="1000" b="0" dirty="0"/>
          </a:p>
          <a:p>
            <a:pPr marL="355600" lvl="1" indent="-355600"/>
            <a:r>
              <a:rPr lang="de-DE" sz="1800" dirty="0">
                <a:solidFill>
                  <a:schemeClr val="accent5"/>
                </a:solidFill>
              </a:rPr>
              <a:t>Bezeichnung des Gefahrstoffs</a:t>
            </a:r>
          </a:p>
          <a:p>
            <a:pPr marL="355600" lvl="1" indent="-355600"/>
            <a:r>
              <a:rPr lang="de-DE" sz="1800" dirty="0">
                <a:solidFill>
                  <a:schemeClr val="accent5"/>
                </a:solidFill>
              </a:rPr>
              <a:t>Einstufung des Gefahrstoffs oder Angaben zu den gefährlichen Eigenschaften</a:t>
            </a:r>
          </a:p>
          <a:p>
            <a:pPr marL="355600" lvl="1" indent="-355600"/>
            <a:r>
              <a:rPr lang="de-DE" sz="1800" dirty="0">
                <a:solidFill>
                  <a:schemeClr val="accent5"/>
                </a:solidFill>
              </a:rPr>
              <a:t>Angaben zu den im Betrieb verwendeten Mengenbereichen</a:t>
            </a:r>
          </a:p>
          <a:p>
            <a:pPr marL="355600" lvl="1" indent="-355600"/>
            <a:r>
              <a:rPr lang="de-DE" sz="1800" dirty="0">
                <a:solidFill>
                  <a:schemeClr val="accent5"/>
                </a:solidFill>
              </a:rPr>
              <a:t>Bezeichnung der Arbeitsbereiche, in denen Beschäftigte dem Gefahrstoff ausgesetzt sein können</a:t>
            </a:r>
            <a:endParaRPr lang="de-DE" sz="1800" b="0" dirty="0"/>
          </a:p>
          <a:p>
            <a:pPr marL="358775" indent="-358775"/>
            <a:endParaRPr lang="de-DE" sz="1000" b="0" dirty="0"/>
          </a:p>
          <a:p>
            <a:pPr marL="358775" indent="-358775"/>
            <a:endParaRPr lang="de-DE" sz="1000" b="0" dirty="0"/>
          </a:p>
          <a:p>
            <a:pPr>
              <a:buFont typeface="Wingdings"/>
              <a:buChar char="è"/>
            </a:pPr>
            <a:r>
              <a:rPr lang="de-DE" b="0" dirty="0">
                <a:sym typeface="Wingdings" pitchFamily="2" charset="2"/>
                <a:hlinkClick r:id="rId3"/>
              </a:rPr>
              <a:t> Mustergefahrstoffverzeichnis</a:t>
            </a:r>
            <a:r>
              <a:rPr lang="de-DE" b="0" dirty="0">
                <a:sym typeface="Wingdings" pitchFamily="2" charset="2"/>
              </a:rPr>
              <a:t> bei der SVLFG</a:t>
            </a:r>
          </a:p>
          <a:p>
            <a:pPr>
              <a:buFont typeface="Wingdings"/>
              <a:buChar char="è"/>
            </a:pPr>
            <a:r>
              <a:rPr lang="de-DE" b="0" dirty="0">
                <a:sym typeface="Wingdings" pitchFamily="2" charset="2"/>
              </a:rPr>
              <a:t> </a:t>
            </a:r>
            <a:r>
              <a:rPr lang="de-DE" b="0" dirty="0">
                <a:sym typeface="Wingdings" pitchFamily="2" charset="2"/>
                <a:hlinkClick r:id="rId4"/>
              </a:rPr>
              <a:t>Mustergefahrstoffverzeichnis</a:t>
            </a:r>
            <a:r>
              <a:rPr lang="de-DE" b="0" dirty="0">
                <a:sym typeface="Wingdings" pitchFamily="2" charset="2"/>
              </a:rPr>
              <a:t> bei der BG ETEM</a:t>
            </a:r>
          </a:p>
          <a:p>
            <a:pPr>
              <a:buFont typeface="Wingdings"/>
              <a:buChar char="è"/>
            </a:pPr>
            <a:endParaRPr lang="de-DE" dirty="0">
              <a:sym typeface="Wingdings" pitchFamily="2"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A5FB903-BDCF-498C-8802-2E6E9785D48F}"/>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10C3F846-86EA-4D05-BF28-C8775139D537}"/>
              </a:ext>
            </a:extLst>
          </p:cNvPr>
          <p:cNvSpPr>
            <a:spLocks noGrp="1"/>
          </p:cNvSpPr>
          <p:nvPr>
            <p:ph type="sldNum" sz="quarter" idx="12"/>
          </p:nvPr>
        </p:nvSpPr>
        <p:spPr/>
        <p:txBody>
          <a:bodyPr/>
          <a:lstStyle/>
          <a:p>
            <a:pPr>
              <a:defRPr/>
            </a:pPr>
            <a:fld id="{12AF9BAD-775A-4C64-ACE3-76CB4F6FA34E}" type="slidenum">
              <a:rPr lang="de-DE" smtClean="0"/>
              <a:pPr>
                <a:defRPr/>
              </a:pPr>
              <a:t>17</a:t>
            </a:fld>
            <a:endParaRPr lang="de-DE" dirty="0"/>
          </a:p>
        </p:txBody>
      </p:sp>
      <p:pic>
        <p:nvPicPr>
          <p:cNvPr id="3074" name="Picture 2"/>
          <p:cNvPicPr>
            <a:picLocks noChangeAspect="1" noChangeArrowheads="1"/>
          </p:cNvPicPr>
          <p:nvPr/>
        </p:nvPicPr>
        <p:blipFill>
          <a:blip r:embed="rId3" cstate="print"/>
          <a:srcRect l="21456" t="20077" r="21057" b="7958"/>
          <a:stretch>
            <a:fillRect/>
          </a:stretch>
        </p:blipFill>
        <p:spPr bwMode="auto">
          <a:xfrm>
            <a:off x="1651460" y="61559"/>
            <a:ext cx="10349196" cy="6751817"/>
          </a:xfrm>
          <a:prstGeom prst="rect">
            <a:avLst/>
          </a:prstGeom>
          <a:noFill/>
          <a:ln w="9525">
            <a:solidFill>
              <a:schemeClr val="tx1"/>
            </a:solidFill>
            <a:miter lim="800000"/>
            <a:headEnd/>
            <a:tailEnd/>
          </a:ln>
        </p:spPr>
      </p:pic>
      <p:sp>
        <p:nvSpPr>
          <p:cNvPr id="8" name="Textfeld 7">
            <a:extLst>
              <a:ext uri="{FF2B5EF4-FFF2-40B4-BE49-F238E27FC236}">
                <a16:creationId xmlns:a16="http://schemas.microsoft.com/office/drawing/2014/main" id="{087EFEB2-1A4F-4C09-BA22-A71B912D1DD9}"/>
              </a:ext>
            </a:extLst>
          </p:cNvPr>
          <p:cNvSpPr txBox="1"/>
          <p:nvPr/>
        </p:nvSpPr>
        <p:spPr>
          <a:xfrm rot="16200000">
            <a:off x="-1786713" y="3179671"/>
            <a:ext cx="6094140" cy="400110"/>
          </a:xfrm>
          <a:prstGeom prst="rect">
            <a:avLst/>
          </a:prstGeom>
          <a:noFill/>
        </p:spPr>
        <p:txBody>
          <a:bodyPr wrap="square">
            <a:spAutoFit/>
          </a:bodyPr>
          <a:lstStyle/>
          <a:p>
            <a:r>
              <a:rPr lang="de-DE" sz="2000" b="0" dirty="0">
                <a:latin typeface="Arial" panose="020B0604020202020204" pitchFamily="34" charset="0"/>
                <a:cs typeface="Arial" panose="020B0604020202020204" pitchFamily="34" charset="0"/>
                <a:sym typeface="Wingdings" pitchFamily="2" charset="2"/>
                <a:hlinkClick r:id="rId4"/>
              </a:rPr>
              <a:t> Mustergefahrstoffverzeichnis</a:t>
            </a:r>
            <a:r>
              <a:rPr lang="de-DE" sz="2000" b="0" dirty="0">
                <a:latin typeface="Arial" panose="020B0604020202020204" pitchFamily="34" charset="0"/>
                <a:cs typeface="Arial" panose="020B0604020202020204" pitchFamily="34" charset="0"/>
                <a:sym typeface="Wingdings" pitchFamily="2" charset="2"/>
              </a:rPr>
              <a:t> bei der SVLFG</a:t>
            </a:r>
          </a:p>
        </p:txBody>
      </p:sp>
    </p:spTree>
    <p:extLst>
      <p:ext uri="{BB962C8B-B14F-4D97-AF65-F5344CB8AC3E}">
        <p14:creationId xmlns:p14="http://schemas.microsoft.com/office/powerpoint/2010/main" val="270399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CFD8C-3925-5518-3351-BB619E6BF2CB}"/>
              </a:ext>
            </a:extLst>
          </p:cNvPr>
          <p:cNvSpPr>
            <a:spLocks noGrp="1"/>
          </p:cNvSpPr>
          <p:nvPr>
            <p:ph type="title"/>
          </p:nvPr>
        </p:nvSpPr>
        <p:spPr>
          <a:xfrm>
            <a:off x="529168" y="228600"/>
            <a:ext cx="8087112" cy="1143000"/>
          </a:xfrm>
        </p:spPr>
        <p:txBody>
          <a:bodyPr/>
          <a:lstStyle/>
          <a:p>
            <a:r>
              <a:rPr lang="de-DE" dirty="0"/>
              <a:t>Umgang mit und Transport von Gefahrstoffen</a:t>
            </a:r>
            <a:br>
              <a:rPr lang="de-DE" dirty="0"/>
            </a:br>
            <a:r>
              <a:rPr lang="de-DE" sz="2000" dirty="0">
                <a:solidFill>
                  <a:schemeClr val="accent2"/>
                </a:solidFill>
              </a:rPr>
              <a:t>TRGS 529 Nr. 4.2.13</a:t>
            </a:r>
          </a:p>
        </p:txBody>
      </p:sp>
      <p:sp>
        <p:nvSpPr>
          <p:cNvPr id="3" name="Datumsplatzhalter 2">
            <a:extLst>
              <a:ext uri="{FF2B5EF4-FFF2-40B4-BE49-F238E27FC236}">
                <a16:creationId xmlns:a16="http://schemas.microsoft.com/office/drawing/2014/main" id="{621C40CD-326E-9AD4-2C71-2DFD39C55B3B}"/>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87966B5C-69F3-3E5C-B242-2D06C4E1D784}"/>
              </a:ext>
            </a:extLst>
          </p:cNvPr>
          <p:cNvSpPr>
            <a:spLocks noGrp="1"/>
          </p:cNvSpPr>
          <p:nvPr>
            <p:ph type="sldNum" sz="quarter" idx="12"/>
          </p:nvPr>
        </p:nvSpPr>
        <p:spPr/>
        <p:txBody>
          <a:bodyPr/>
          <a:lstStyle/>
          <a:p>
            <a:fld id="{D42DA815-CE49-4499-B3BB-5F7C969A1704}" type="slidenum">
              <a:rPr lang="de-DE" smtClean="0"/>
              <a:pPr/>
              <a:t>18</a:t>
            </a:fld>
            <a:endParaRPr lang="de-DE" dirty="0"/>
          </a:p>
        </p:txBody>
      </p:sp>
      <p:sp>
        <p:nvSpPr>
          <p:cNvPr id="5" name="Textplatzhalter 4">
            <a:extLst>
              <a:ext uri="{FF2B5EF4-FFF2-40B4-BE49-F238E27FC236}">
                <a16:creationId xmlns:a16="http://schemas.microsoft.com/office/drawing/2014/main" id="{6E4740F4-3791-3D77-EF8A-AA7B5859F9EB}"/>
              </a:ext>
            </a:extLst>
          </p:cNvPr>
          <p:cNvSpPr>
            <a:spLocks noGrp="1"/>
          </p:cNvSpPr>
          <p:nvPr>
            <p:ph type="body" sz="quarter" idx="13"/>
          </p:nvPr>
        </p:nvSpPr>
        <p:spPr/>
        <p:txBody>
          <a:bodyPr/>
          <a:lstStyle/>
          <a:p>
            <a:r>
              <a:rPr lang="de-DE" dirty="0"/>
              <a:t>Bei der Handhabung von Intermediate </a:t>
            </a:r>
            <a:r>
              <a:rPr lang="de-DE" dirty="0" err="1"/>
              <a:t>Bulk</a:t>
            </a:r>
            <a:r>
              <a:rPr lang="de-DE" dirty="0"/>
              <a:t> Containern (IBC), Fässern, Säcken, Paletten, etc. ist darauf zu achten, dass diese </a:t>
            </a:r>
            <a:r>
              <a:rPr lang="de-DE" dirty="0">
                <a:solidFill>
                  <a:schemeClr val="accent5"/>
                </a:solidFill>
              </a:rPr>
              <a:t>nicht beschädigt werden</a:t>
            </a:r>
            <a:r>
              <a:rPr lang="de-DE" dirty="0"/>
              <a:t>!</a:t>
            </a:r>
          </a:p>
          <a:p>
            <a:endParaRPr lang="de-DE" sz="800" dirty="0"/>
          </a:p>
          <a:p>
            <a:r>
              <a:rPr lang="de-DE" dirty="0"/>
              <a:t>Kommt es dennoch zu Beschädigungen sind </a:t>
            </a:r>
            <a:r>
              <a:rPr lang="de-DE" dirty="0">
                <a:solidFill>
                  <a:schemeClr val="accent5"/>
                </a:solidFill>
              </a:rPr>
              <a:t>freigesetzte Gefahrstoffe entsprechend den Vorgaben des Sicherheitsdatenblattes / der Betriebsanweisung aufzunehmen und zu entsorgen</a:t>
            </a:r>
            <a:r>
              <a:rPr lang="de-DE" dirty="0"/>
              <a:t>. Diese Tätigkeiten dürfen nur von fachkundigen oder besonders unterwiesenen Personen durchgeführt werden. Es ist entsprechende PSA zu tragen.</a:t>
            </a:r>
          </a:p>
          <a:p>
            <a:endParaRPr lang="de-DE" sz="800" dirty="0"/>
          </a:p>
          <a:p>
            <a:r>
              <a:rPr lang="de-DE" dirty="0"/>
              <a:t>Beim </a:t>
            </a:r>
            <a:r>
              <a:rPr lang="de-DE" dirty="0">
                <a:solidFill>
                  <a:schemeClr val="accent5"/>
                </a:solidFill>
              </a:rPr>
              <a:t>Transport sind geeignete Hilfsmittel </a:t>
            </a:r>
            <a:r>
              <a:rPr lang="de-DE" dirty="0"/>
              <a:t>zu verwenden, z.B. Sackkarren, Transportwagen, Gabelstapler.</a:t>
            </a:r>
          </a:p>
          <a:p>
            <a:endParaRPr lang="de-DE" sz="800" dirty="0"/>
          </a:p>
          <a:p>
            <a:r>
              <a:rPr lang="de-DE" dirty="0"/>
              <a:t>Die Transportwege sind möglichst </a:t>
            </a:r>
            <a:r>
              <a:rPr lang="de-DE" dirty="0">
                <a:solidFill>
                  <a:schemeClr val="accent5"/>
                </a:solidFill>
              </a:rPr>
              <a:t>kurz</a:t>
            </a:r>
            <a:r>
              <a:rPr lang="de-DE" dirty="0"/>
              <a:t> zu halten.</a:t>
            </a:r>
          </a:p>
          <a:p>
            <a:endParaRPr lang="de-DE" sz="800" dirty="0"/>
          </a:p>
          <a:p>
            <a:r>
              <a:rPr lang="de-DE" dirty="0"/>
              <a:t>Nicht mehr benötigte Reste von Gefahrstoffen sowie deren Verpackungen sind nach Angaben des Herstellers (siehe auch Sicherheitsdatenblatt) </a:t>
            </a:r>
            <a:r>
              <a:rPr lang="de-DE" dirty="0">
                <a:solidFill>
                  <a:schemeClr val="accent5"/>
                </a:solidFill>
              </a:rPr>
              <a:t>ordnungsgemäß zu entsorgen</a:t>
            </a:r>
            <a:r>
              <a:rPr lang="de-DE" dirty="0"/>
              <a:t>.</a:t>
            </a:r>
          </a:p>
          <a:p>
            <a:endParaRPr lang="de-DE" dirty="0"/>
          </a:p>
          <a:p>
            <a:endParaRPr lang="de-DE" dirty="0"/>
          </a:p>
        </p:txBody>
      </p:sp>
    </p:spTree>
    <p:extLst>
      <p:ext uri="{BB962C8B-B14F-4D97-AF65-F5344CB8AC3E}">
        <p14:creationId xmlns:p14="http://schemas.microsoft.com/office/powerpoint/2010/main" val="48122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45D48-F527-C839-EC1B-658D00EF7CDE}"/>
              </a:ext>
            </a:extLst>
          </p:cNvPr>
          <p:cNvSpPr>
            <a:spLocks noGrp="1"/>
          </p:cNvSpPr>
          <p:nvPr>
            <p:ph type="title"/>
          </p:nvPr>
        </p:nvSpPr>
        <p:spPr>
          <a:xfrm>
            <a:off x="529168" y="228600"/>
            <a:ext cx="8735184" cy="1143000"/>
          </a:xfrm>
        </p:spPr>
        <p:txBody>
          <a:bodyPr/>
          <a:lstStyle/>
          <a:p>
            <a:r>
              <a:rPr lang="de-DE" sz="2400" dirty="0"/>
              <a:t>Wer darf Tätigkeiten mit Gefahrstoffen durchführen? </a:t>
            </a:r>
            <a:r>
              <a:rPr lang="de-DE" sz="2000" dirty="0">
                <a:solidFill>
                  <a:schemeClr val="accent2"/>
                </a:solidFill>
              </a:rPr>
              <a:t>GefStoffV und TRGS 529 4.2.13</a:t>
            </a:r>
          </a:p>
        </p:txBody>
      </p:sp>
      <p:sp>
        <p:nvSpPr>
          <p:cNvPr id="3" name="Datumsplatzhalter 2">
            <a:extLst>
              <a:ext uri="{FF2B5EF4-FFF2-40B4-BE49-F238E27FC236}">
                <a16:creationId xmlns:a16="http://schemas.microsoft.com/office/drawing/2014/main" id="{C32B922D-92A5-F8F5-CF45-5076C1C25528}"/>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B0B21611-94C4-4389-4666-4C5AA8548317}"/>
              </a:ext>
            </a:extLst>
          </p:cNvPr>
          <p:cNvSpPr>
            <a:spLocks noGrp="1"/>
          </p:cNvSpPr>
          <p:nvPr>
            <p:ph type="sldNum" sz="quarter" idx="12"/>
          </p:nvPr>
        </p:nvSpPr>
        <p:spPr/>
        <p:txBody>
          <a:bodyPr/>
          <a:lstStyle/>
          <a:p>
            <a:fld id="{D42DA815-CE49-4499-B3BB-5F7C969A1704}" type="slidenum">
              <a:rPr lang="de-DE" smtClean="0"/>
              <a:pPr/>
              <a:t>19</a:t>
            </a:fld>
            <a:endParaRPr lang="de-DE" dirty="0"/>
          </a:p>
        </p:txBody>
      </p:sp>
      <p:sp>
        <p:nvSpPr>
          <p:cNvPr id="5" name="Textplatzhalter 4">
            <a:extLst>
              <a:ext uri="{FF2B5EF4-FFF2-40B4-BE49-F238E27FC236}">
                <a16:creationId xmlns:a16="http://schemas.microsoft.com/office/drawing/2014/main" id="{C1A7E040-6C25-F120-3E46-11AF56933604}"/>
              </a:ext>
            </a:extLst>
          </p:cNvPr>
          <p:cNvSpPr>
            <a:spLocks noGrp="1"/>
          </p:cNvSpPr>
          <p:nvPr>
            <p:ph type="body" sz="quarter" idx="13"/>
          </p:nvPr>
        </p:nvSpPr>
        <p:spPr>
          <a:xfrm>
            <a:off x="529166" y="1556792"/>
            <a:ext cx="11543498" cy="4844008"/>
          </a:xfrm>
        </p:spPr>
        <p:txBody>
          <a:bodyPr/>
          <a:lstStyle/>
          <a:p>
            <a:r>
              <a:rPr lang="de-DE" dirty="0"/>
              <a:t>Beschäftigte dürfen Tätigkeiten </a:t>
            </a:r>
            <a:r>
              <a:rPr lang="de-DE" dirty="0">
                <a:solidFill>
                  <a:schemeClr val="accent5"/>
                </a:solidFill>
              </a:rPr>
              <a:t>erst nach erfolgter Unterweisung </a:t>
            </a:r>
            <a:r>
              <a:rPr lang="de-DE" dirty="0"/>
              <a:t>(u.a. anhand der Betriebsanweisungen) durchführen! </a:t>
            </a:r>
          </a:p>
          <a:p>
            <a:pPr marL="0" indent="0">
              <a:buNone/>
            </a:pPr>
            <a:endParaRPr lang="de-DE" dirty="0"/>
          </a:p>
          <a:p>
            <a:r>
              <a:rPr lang="de-DE" dirty="0"/>
              <a:t>Bei der Unterweisung muss eine </a:t>
            </a:r>
            <a:r>
              <a:rPr lang="de-DE" dirty="0">
                <a:solidFill>
                  <a:schemeClr val="accent5"/>
                </a:solidFill>
              </a:rPr>
              <a:t>fachkundige Person anwesend </a:t>
            </a:r>
            <a:r>
              <a:rPr lang="de-DE" dirty="0"/>
              <a:t>sein.</a:t>
            </a:r>
          </a:p>
          <a:p>
            <a:endParaRPr lang="de-DE" dirty="0">
              <a:sym typeface="Wingdings" panose="05000000000000000000" pitchFamily="2" charset="2"/>
            </a:endParaRPr>
          </a:p>
          <a:p>
            <a:r>
              <a:rPr lang="de-DE" dirty="0"/>
              <a:t>Die </a:t>
            </a:r>
            <a:r>
              <a:rPr lang="de-DE" dirty="0">
                <a:solidFill>
                  <a:schemeClr val="accent5"/>
                </a:solidFill>
              </a:rPr>
              <a:t>Betriebsanweisung</a:t>
            </a:r>
            <a:r>
              <a:rPr lang="de-DE" dirty="0"/>
              <a:t> muss für die Beschäftigten jederzeit zugänglich sein.</a:t>
            </a:r>
          </a:p>
          <a:p>
            <a:endParaRPr lang="de-DE" dirty="0">
              <a:sym typeface="Wingdings" panose="05000000000000000000" pitchFamily="2" charset="2"/>
            </a:endParaRPr>
          </a:p>
          <a:p>
            <a:r>
              <a:rPr lang="de-DE" dirty="0">
                <a:sym typeface="Wingdings" panose="05000000000000000000" pitchFamily="2" charset="2"/>
              </a:rPr>
              <a:t>Die Vorgaben/Schutzmaßnahmen der TRGS 529 sind einhalten.</a:t>
            </a:r>
          </a:p>
          <a:p>
            <a:pPr marL="257175" lvl="1" indent="0">
              <a:buNone/>
            </a:pPr>
            <a:endParaRPr lang="de-DE" dirty="0"/>
          </a:p>
          <a:p>
            <a:endParaRPr lang="de-DE" dirty="0"/>
          </a:p>
          <a:p>
            <a:endParaRPr lang="de-DE" dirty="0"/>
          </a:p>
        </p:txBody>
      </p:sp>
    </p:spTree>
    <p:extLst>
      <p:ext uri="{BB962C8B-B14F-4D97-AF65-F5344CB8AC3E}">
        <p14:creationId xmlns:p14="http://schemas.microsoft.com/office/powerpoint/2010/main" val="166082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6" name="Foliennummernplatzhalter 5"/>
          <p:cNvSpPr>
            <a:spLocks noGrp="1"/>
          </p:cNvSpPr>
          <p:nvPr>
            <p:ph type="sldNum" sz="quarter" idx="11"/>
          </p:nvPr>
        </p:nvSpPr>
        <p:spPr/>
        <p:txBody>
          <a:bodyPr/>
          <a:lstStyle/>
          <a:p>
            <a:pPr>
              <a:defRPr/>
            </a:pPr>
            <a:fld id="{12AF9BAD-775A-4C64-ACE3-76CB4F6FA34E}" type="slidenum">
              <a:rPr lang="de-DE" smtClean="0"/>
              <a:pPr>
                <a:defRPr/>
              </a:pPr>
              <a:t>2</a:t>
            </a:fld>
            <a:endParaRPr lang="de-DE" dirty="0"/>
          </a:p>
        </p:txBody>
      </p:sp>
      <p:sp>
        <p:nvSpPr>
          <p:cNvPr id="5" name="Titel 4"/>
          <p:cNvSpPr>
            <a:spLocks noGrp="1"/>
          </p:cNvSpPr>
          <p:nvPr>
            <p:ph type="title"/>
          </p:nvPr>
        </p:nvSpPr>
        <p:spPr/>
        <p:txBody>
          <a:bodyPr/>
          <a:lstStyle/>
          <a:p>
            <a:r>
              <a:rPr lang="de-DE" sz="2800" dirty="0"/>
              <a:t>Agenda</a:t>
            </a:r>
            <a:br>
              <a:rPr lang="de-DE" dirty="0"/>
            </a:br>
            <a:r>
              <a:rPr lang="de-DE" sz="2000" dirty="0">
                <a:solidFill>
                  <a:schemeClr val="accent2"/>
                </a:solidFill>
              </a:rPr>
              <a:t>Tätigkeiten mit Gefahrstoffen und Biostoffen</a:t>
            </a:r>
          </a:p>
        </p:txBody>
      </p:sp>
      <p:sp>
        <p:nvSpPr>
          <p:cNvPr id="4" name="Textplatzhalter 3"/>
          <p:cNvSpPr>
            <a:spLocks noGrp="1"/>
          </p:cNvSpPr>
          <p:nvPr>
            <p:ph type="body" sz="quarter" idx="13"/>
          </p:nvPr>
        </p:nvSpPr>
        <p:spPr>
          <a:xfrm>
            <a:off x="529166" y="1484784"/>
            <a:ext cx="11178119" cy="4536504"/>
          </a:xfrm>
        </p:spPr>
        <p:txBody>
          <a:bodyPr/>
          <a:lstStyle/>
          <a:p>
            <a:pPr>
              <a:lnSpc>
                <a:spcPct val="150000"/>
              </a:lnSpc>
              <a:tabLst>
                <a:tab pos="530225" algn="l"/>
              </a:tabLst>
            </a:pPr>
            <a:r>
              <a:rPr lang="de-DE" altLang="en-US" sz="1800" dirty="0"/>
              <a:t>Richtiger Umgang mit Gefahrstoffen</a:t>
            </a:r>
          </a:p>
          <a:p>
            <a:pPr>
              <a:lnSpc>
                <a:spcPct val="150000"/>
              </a:lnSpc>
              <a:tabLst>
                <a:tab pos="530225" algn="l"/>
              </a:tabLst>
            </a:pPr>
            <a:r>
              <a:rPr lang="de-DE" altLang="en-US" sz="1800" dirty="0"/>
              <a:t>Richtiger Umgang mit Biostoffen</a:t>
            </a:r>
          </a:p>
          <a:p>
            <a:pPr>
              <a:lnSpc>
                <a:spcPct val="150000"/>
              </a:lnSpc>
              <a:tabLst>
                <a:tab pos="530225" algn="l"/>
              </a:tabLst>
            </a:pPr>
            <a:r>
              <a:rPr lang="de-DE" altLang="en-US" sz="1800" dirty="0"/>
              <a:t>Hilfsmittel</a:t>
            </a:r>
          </a:p>
          <a:p>
            <a:pPr>
              <a:lnSpc>
                <a:spcPct val="150000"/>
              </a:lnSpc>
              <a:tabLst>
                <a:tab pos="530225" algn="l"/>
              </a:tabLst>
            </a:pPr>
            <a:endParaRPr lang="de-DE" altLang="de-DE" sz="100" dirty="0"/>
          </a:p>
          <a:p>
            <a:pPr>
              <a:lnSpc>
                <a:spcPct val="150000"/>
              </a:lnSpc>
              <a:tabLst>
                <a:tab pos="530225" algn="l"/>
              </a:tabLst>
            </a:pPr>
            <a:endParaRPr lang="de-DE" altLang="de-DE" sz="600" dirty="0"/>
          </a:p>
          <a:p>
            <a:pPr>
              <a:lnSpc>
                <a:spcPct val="150000"/>
              </a:lnSpc>
              <a:tabLst>
                <a:tab pos="530225" algn="l"/>
              </a:tabLst>
            </a:pPr>
            <a:endParaRPr lang="de-DE" altLang="en-US" dirty="0"/>
          </a:p>
          <a:p>
            <a:pPr>
              <a:lnSpc>
                <a:spcPct val="150000"/>
              </a:lnSpc>
              <a:tabLst>
                <a:tab pos="530225" algn="l"/>
              </a:tabLst>
            </a:pPr>
            <a:endParaRPr lang="de-DE" altLang="en-US" dirty="0"/>
          </a:p>
          <a:p>
            <a:pPr>
              <a:lnSpc>
                <a:spcPct val="150000"/>
              </a:lnSpc>
            </a:pPr>
            <a:endParaRPr lang="de-DE" sz="1000" dirty="0">
              <a:solidFill>
                <a:schemeClr val="bg2">
                  <a:lumMod val="75000"/>
                </a:schemeClr>
              </a:solidFill>
            </a:endParaRPr>
          </a:p>
          <a:p>
            <a:pPr>
              <a:lnSpc>
                <a:spcPct val="150000"/>
              </a:lnSpc>
              <a:buNone/>
            </a:pPr>
            <a:endParaRPr lang="de-DE" dirty="0">
              <a:solidFill>
                <a:schemeClr val="bg2">
                  <a:lumMod val="75000"/>
                </a:schemeClr>
              </a:solidFill>
            </a:endParaRPr>
          </a:p>
          <a:p>
            <a:pPr>
              <a:lnSpc>
                <a:spcPct val="150000"/>
              </a:lnSpc>
            </a:pPr>
            <a:endParaRPr lang="de-DE" dirty="0">
              <a:solidFill>
                <a:schemeClr val="bg2">
                  <a:lumMod val="75000"/>
                </a:schemeClr>
              </a:solidFill>
            </a:endParaRPr>
          </a:p>
        </p:txBody>
      </p:sp>
    </p:spTree>
    <p:extLst>
      <p:ext uri="{BB962C8B-B14F-4D97-AF65-F5344CB8AC3E}">
        <p14:creationId xmlns:p14="http://schemas.microsoft.com/office/powerpoint/2010/main" val="249885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752AABA-E97C-4E27-5918-BA1C5DC76470}"/>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C754550C-476A-9C48-A430-BA3CE29B43D0}"/>
              </a:ext>
            </a:extLst>
          </p:cNvPr>
          <p:cNvSpPr>
            <a:spLocks noGrp="1"/>
          </p:cNvSpPr>
          <p:nvPr>
            <p:ph type="sldNum" sz="quarter" idx="12"/>
          </p:nvPr>
        </p:nvSpPr>
        <p:spPr/>
        <p:txBody>
          <a:bodyPr/>
          <a:lstStyle/>
          <a:p>
            <a:pPr>
              <a:defRPr/>
            </a:pPr>
            <a:fld id="{12AF9BAD-775A-4C64-ACE3-76CB4F6FA34E}" type="slidenum">
              <a:rPr lang="de-DE" smtClean="0"/>
              <a:pPr>
                <a:defRPr/>
              </a:pPr>
              <a:t>20</a:t>
            </a:fld>
            <a:endParaRPr lang="de-DE" dirty="0"/>
          </a:p>
        </p:txBody>
      </p:sp>
      <p:sp>
        <p:nvSpPr>
          <p:cNvPr id="4" name="Textplatzhalter 3">
            <a:extLst>
              <a:ext uri="{FF2B5EF4-FFF2-40B4-BE49-F238E27FC236}">
                <a16:creationId xmlns:a16="http://schemas.microsoft.com/office/drawing/2014/main" id="{C90C76E7-B9C5-78C6-5157-34E694A6B8A4}"/>
              </a:ext>
            </a:extLst>
          </p:cNvPr>
          <p:cNvSpPr>
            <a:spLocks noGrp="1"/>
          </p:cNvSpPr>
          <p:nvPr>
            <p:ph type="body" sz="quarter" idx="13"/>
          </p:nvPr>
        </p:nvSpPr>
        <p:spPr>
          <a:xfrm>
            <a:off x="529169" y="1556792"/>
            <a:ext cx="11399479" cy="4536504"/>
          </a:xfrm>
        </p:spPr>
        <p:txBody>
          <a:bodyPr/>
          <a:lstStyle/>
          <a:p>
            <a:pPr marL="0" indent="0">
              <a:lnSpc>
                <a:spcPct val="115000"/>
              </a:lnSpc>
              <a:spcAft>
                <a:spcPts val="600"/>
              </a:spcAft>
              <a:buNone/>
            </a:pPr>
            <a:r>
              <a:rPr lang="de-DE" sz="1800" dirty="0">
                <a:effectLst/>
                <a:latin typeface="Arial" panose="020B0604020202020204" pitchFamily="34" charset="0"/>
                <a:ea typeface="MS Gothic" panose="020B0609070205080204" pitchFamily="49" charset="-128"/>
                <a:cs typeface="Arial" panose="020B0604020202020204" pitchFamily="34" charset="0"/>
              </a:rPr>
              <a:t>Problemstellung: </a:t>
            </a:r>
            <a:endParaRPr lang="de-DE" sz="1800" dirty="0">
              <a:effectLst/>
              <a:latin typeface="Arial" panose="020B0604020202020204" pitchFamily="34" charset="0"/>
              <a:ea typeface="MS Gothic" panose="020B0609070205080204" pitchFamily="49" charset="-128"/>
              <a:cs typeface="Times New Roman" panose="02020603050405020304" pitchFamily="18" charset="0"/>
            </a:endParaRPr>
          </a:p>
          <a:p>
            <a:pPr>
              <a:lnSpc>
                <a:spcPct val="115000"/>
              </a:lnSpc>
              <a:spcAft>
                <a:spcPts val="600"/>
              </a:spcAft>
            </a:pPr>
            <a:r>
              <a:rPr lang="de-DE" sz="1600" b="0" dirty="0">
                <a:effectLst/>
                <a:latin typeface="Arial" panose="020B0604020202020204" pitchFamily="34" charset="0"/>
                <a:ea typeface="MS Gothic" panose="020B0609070205080204" pitchFamily="49" charset="-128"/>
                <a:cs typeface="Arial" panose="020B0604020202020204" pitchFamily="34" charset="0"/>
              </a:rPr>
              <a:t>Durch den Kontakt chromlegierter Stähle mit alkali- und erdalkalimetallhaltigen (Calcium, Magnesium, Natrium und Kalium) Mineralwolldämmstoffen oder Montagepasten (insbesondere auch bei biogasbetriebenen BHKW-Anlagen) kann es, bei Temperaturen zwischen ca. 300 – 800 °C</a:t>
            </a:r>
            <a:r>
              <a:rPr lang="de-DE" sz="1600" b="0" dirty="0">
                <a:ea typeface="MS Gothic" panose="020B0609070205080204" pitchFamily="49" charset="-128"/>
              </a:rPr>
              <a:t> und </a:t>
            </a:r>
            <a:r>
              <a:rPr lang="de-DE" sz="1600" b="0" dirty="0"/>
              <a:t>atmosphärischem Sauerstoff und Luftfeuchtigkeit nahe der Stahloberfläche,</a:t>
            </a:r>
            <a:r>
              <a:rPr lang="de-DE" sz="1600" b="0" dirty="0">
                <a:effectLst/>
                <a:latin typeface="Arial" panose="020B0604020202020204" pitchFamily="34" charset="0"/>
                <a:ea typeface="MS Gothic" panose="020B0609070205080204" pitchFamily="49" charset="-128"/>
                <a:cs typeface="Arial" panose="020B0604020202020204" pitchFamily="34" charset="0"/>
              </a:rPr>
              <a:t> zu einer Bildung von krebserzeugenden Chromaten (Chrom-VI-Verbindungen) kommen</a:t>
            </a:r>
            <a:r>
              <a:rPr lang="de-DE" sz="1600" b="0" dirty="0">
                <a:ea typeface="MS Gothic" panose="020B0609070205080204" pitchFamily="49" charset="-128"/>
              </a:rPr>
              <a:t>,</a:t>
            </a:r>
            <a:r>
              <a:rPr lang="de-DE" sz="1600" b="0" dirty="0"/>
              <a:t> die z. B. gelbliche Ablagerungen bilden. Diese gelblichen Ablagerungen sind sowohl auf den Stählen als auch auf den umgebenden Materialien und Produkten mit bloßem Auge sichtbar. </a:t>
            </a:r>
          </a:p>
          <a:p>
            <a:pPr>
              <a:lnSpc>
                <a:spcPct val="115000"/>
              </a:lnSpc>
              <a:spcAft>
                <a:spcPts val="600"/>
              </a:spcAft>
            </a:pPr>
            <a:endParaRPr lang="de-DE" sz="800" b="0" dirty="0">
              <a:effectLst/>
              <a:latin typeface="Arial" panose="020B0604020202020204" pitchFamily="34" charset="0"/>
              <a:ea typeface="MS Gothic" panose="020B0609070205080204" pitchFamily="49" charset="-128"/>
              <a:cs typeface="Times New Roman" panose="02020603050405020304" pitchFamily="18" charset="0"/>
            </a:endParaRPr>
          </a:p>
          <a:p>
            <a:pPr>
              <a:lnSpc>
                <a:spcPct val="115000"/>
              </a:lnSpc>
              <a:spcAft>
                <a:spcPts val="600"/>
              </a:spcAft>
            </a:pPr>
            <a:r>
              <a:rPr lang="de-DE" sz="1800" dirty="0">
                <a:ea typeface="MS Gothic" panose="020B0609070205080204" pitchFamily="49" charset="-128"/>
              </a:rPr>
              <a:t>Gefährdung: </a:t>
            </a:r>
          </a:p>
          <a:p>
            <a:pPr>
              <a:lnSpc>
                <a:spcPct val="115000"/>
              </a:lnSpc>
              <a:spcAft>
                <a:spcPts val="600"/>
              </a:spcAft>
            </a:pPr>
            <a:r>
              <a:rPr lang="de-DE" sz="1600" b="0" dirty="0"/>
              <a:t>Chrom(VI)-Verbindungen sind krebserzeugend (Kategorie 1B) und können atemwegsirritierend und hautsensibilisierend wirken. Bei akuten Hautverletzungen können einige Chrom(VI)-Verbindungen nach einem Kontakt zu schweren Hautgeschwüren führen. Eine mögliche Gefährdung der Beschäftigten kann daher sowohl inhalativ über die Luft am Arbeitsplatz als auch dermal, über den direkten Kontakt mit der Haut bestehen.</a:t>
            </a:r>
            <a:endParaRPr lang="de-DE" sz="1600" b="0" dirty="0">
              <a:effectLst/>
              <a:latin typeface="Arial" panose="020B0604020202020204" pitchFamily="34" charset="0"/>
              <a:ea typeface="MS Gothic" panose="020B0609070205080204" pitchFamily="49" charset="-128"/>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F6CEE24B-8E8F-8531-3D64-6416A9D30AE2}"/>
              </a:ext>
            </a:extLst>
          </p:cNvPr>
          <p:cNvSpPr>
            <a:spLocks noGrp="1"/>
          </p:cNvSpPr>
          <p:nvPr>
            <p:ph type="title"/>
          </p:nvPr>
        </p:nvSpPr>
        <p:spPr/>
        <p:txBody>
          <a:bodyPr/>
          <a:lstStyle/>
          <a:p>
            <a:r>
              <a:rPr lang="de-DE" dirty="0">
                <a:solidFill>
                  <a:schemeClr val="accent5"/>
                </a:solidFill>
              </a:rPr>
              <a:t>EXKURS: </a:t>
            </a:r>
            <a:r>
              <a:rPr lang="de-DE" dirty="0"/>
              <a:t>Chrom VI an Abgasanlagen</a:t>
            </a:r>
          </a:p>
        </p:txBody>
      </p:sp>
    </p:spTree>
    <p:extLst>
      <p:ext uri="{BB962C8B-B14F-4D97-AF65-F5344CB8AC3E}">
        <p14:creationId xmlns:p14="http://schemas.microsoft.com/office/powerpoint/2010/main" val="412078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868A1-C81B-A782-C475-912A42B2452D}"/>
            </a:ext>
          </a:extLst>
        </p:cNvPr>
        <p:cNvGrpSpPr/>
        <p:nvPr/>
      </p:nvGrpSpPr>
      <p:grpSpPr>
        <a:xfrm>
          <a:off x="0" y="0"/>
          <a:ext cx="0" cy="0"/>
          <a:chOff x="0" y="0"/>
          <a:chExt cx="0" cy="0"/>
        </a:xfrm>
      </p:grpSpPr>
      <p:sp>
        <p:nvSpPr>
          <p:cNvPr id="2" name="Datumsplatzhalter 1">
            <a:extLst>
              <a:ext uri="{FF2B5EF4-FFF2-40B4-BE49-F238E27FC236}">
                <a16:creationId xmlns:a16="http://schemas.microsoft.com/office/drawing/2014/main" id="{AB4D7BA7-7BDA-A0F4-0845-F0F5B5E4AB80}"/>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4B4E0479-F2A8-8D02-B35F-3F14D31FADB9}"/>
              </a:ext>
            </a:extLst>
          </p:cNvPr>
          <p:cNvSpPr>
            <a:spLocks noGrp="1"/>
          </p:cNvSpPr>
          <p:nvPr>
            <p:ph type="sldNum" sz="quarter" idx="12"/>
          </p:nvPr>
        </p:nvSpPr>
        <p:spPr/>
        <p:txBody>
          <a:bodyPr/>
          <a:lstStyle/>
          <a:p>
            <a:pPr>
              <a:defRPr/>
            </a:pPr>
            <a:fld id="{12AF9BAD-775A-4C64-ACE3-76CB4F6FA34E}" type="slidenum">
              <a:rPr lang="de-DE" smtClean="0"/>
              <a:pPr>
                <a:defRPr/>
              </a:pPr>
              <a:t>21</a:t>
            </a:fld>
            <a:endParaRPr lang="de-DE" dirty="0"/>
          </a:p>
        </p:txBody>
      </p:sp>
      <p:sp>
        <p:nvSpPr>
          <p:cNvPr id="4" name="Textplatzhalter 3">
            <a:extLst>
              <a:ext uri="{FF2B5EF4-FFF2-40B4-BE49-F238E27FC236}">
                <a16:creationId xmlns:a16="http://schemas.microsoft.com/office/drawing/2014/main" id="{7EFE0E43-DFFC-EEF8-9EE5-C69E8749B632}"/>
              </a:ext>
            </a:extLst>
          </p:cNvPr>
          <p:cNvSpPr>
            <a:spLocks noGrp="1"/>
          </p:cNvSpPr>
          <p:nvPr>
            <p:ph type="body" sz="quarter" idx="13"/>
          </p:nvPr>
        </p:nvSpPr>
        <p:spPr>
          <a:xfrm>
            <a:off x="529169" y="1556792"/>
            <a:ext cx="11275183" cy="4536504"/>
          </a:xfrm>
        </p:spPr>
        <p:txBody>
          <a:bodyPr/>
          <a:lstStyle/>
          <a:p>
            <a:pPr marL="0" indent="0" algn="l">
              <a:lnSpc>
                <a:spcPct val="115000"/>
              </a:lnSpc>
              <a:spcAft>
                <a:spcPts val="600"/>
              </a:spcAft>
              <a:buNone/>
            </a:pPr>
            <a:r>
              <a:rPr lang="de-DE" sz="1800" b="1" dirty="0">
                <a:effectLst/>
                <a:latin typeface="Arial" panose="020B0604020202020204" pitchFamily="34" charset="0"/>
                <a:ea typeface="MS Gothic" panose="020B0609070205080204" pitchFamily="49" charset="-128"/>
                <a:cs typeface="Arial" panose="020B0604020202020204" pitchFamily="34" charset="0"/>
              </a:rPr>
              <a:t>Schutzmaßnahmen: </a:t>
            </a:r>
          </a:p>
          <a:p>
            <a:pPr>
              <a:lnSpc>
                <a:spcPct val="115000"/>
              </a:lnSpc>
              <a:spcAft>
                <a:spcPts val="600"/>
              </a:spcAft>
            </a:pPr>
            <a:r>
              <a:rPr lang="de-DE" sz="1600" b="0" dirty="0"/>
              <a:t>Bei Tätigkeiten an Industriekomponenten, an denen eine Chrom(VI)-Belastung vorliegt oder bei denen diese nicht auszuschließen ist, sind die allgemeinen Schutzmaßnahmen der TRGS 561 „Tätigkeiten mit krebserzeugenden Metallen und ihren Verbindungen“ umzusetzen und durch folgende Schutzmaßnahmen zu ergänzen:</a:t>
            </a:r>
          </a:p>
          <a:p>
            <a:pPr>
              <a:lnSpc>
                <a:spcPct val="115000"/>
              </a:lnSpc>
              <a:spcAft>
                <a:spcPts val="600"/>
              </a:spcAft>
            </a:pPr>
            <a:r>
              <a:rPr lang="de-DE" sz="1800" dirty="0">
                <a:ea typeface="MS Gothic" panose="020B0609070205080204" pitchFamily="49" charset="-128"/>
              </a:rPr>
              <a:t>Substitutionsprüfung:</a:t>
            </a:r>
          </a:p>
          <a:p>
            <a:pPr>
              <a:spcAft>
                <a:spcPts val="600"/>
              </a:spcAft>
            </a:pPr>
            <a:r>
              <a:rPr lang="de-DE" sz="1600" b="0" dirty="0"/>
              <a:t>Eine Substitution der eingesetzten Materialien ist nur dann zu empfehlen, wenn die Substitute eine geringere Toxizität aufweisen als die aktuell verwendeten Produkte. </a:t>
            </a:r>
          </a:p>
          <a:p>
            <a:pPr>
              <a:lnSpc>
                <a:spcPct val="115000"/>
              </a:lnSpc>
              <a:spcAft>
                <a:spcPts val="600"/>
              </a:spcAft>
            </a:pPr>
            <a:r>
              <a:rPr lang="de-DE" sz="1800" dirty="0">
                <a:ea typeface="MS Gothic" panose="020B0609070205080204" pitchFamily="49" charset="-128"/>
              </a:rPr>
              <a:t>Technische Schutzmaßnahmen</a:t>
            </a:r>
          </a:p>
          <a:p>
            <a:pPr marL="285750" indent="-285750">
              <a:buFont typeface="Arial" panose="020B0604020202020204" pitchFamily="34" charset="0"/>
              <a:buChar char="•"/>
            </a:pPr>
            <a:r>
              <a:rPr lang="de-DE" sz="1600" b="0" dirty="0"/>
              <a:t>Die Entstehung und Ausbreitung von Stäuben in andere Arbeitsbereiche ist zu minimieren. Gitterroste sind z. B. durch Folien abzudecken. Sichtbare Ablagerungen sind mit Entstaubern (Staubklasse H nach DIN EN 60335-2-69) abzusaugen.</a:t>
            </a:r>
          </a:p>
          <a:p>
            <a:pPr marL="285750" indent="-285750">
              <a:buFont typeface="Arial" panose="020B0604020202020204" pitchFamily="34" charset="0"/>
              <a:buChar char="•"/>
            </a:pPr>
            <a:r>
              <a:rPr lang="de-DE" sz="1600" b="0" dirty="0"/>
              <a:t>Kontaminierte Flächen können mit Reduktionslösungen behandelt werden, um eine mögliche Exposition und Verschleppung in andere, unbelastete Bereiche zu reduzieren. Ob diese Anwendung zu einer vollständigen Dekontamination des Arbeitsbereiches führt, ist bislang nicht bekannt. Die Anwendung eines Dekontaminationsproduktes kann ggf. negative Einflüsse auf die behandelten Materialien haben.</a:t>
            </a:r>
          </a:p>
          <a:p>
            <a:endParaRPr lang="de-DE" dirty="0"/>
          </a:p>
        </p:txBody>
      </p:sp>
      <p:sp>
        <p:nvSpPr>
          <p:cNvPr id="5" name="Titel 4">
            <a:extLst>
              <a:ext uri="{FF2B5EF4-FFF2-40B4-BE49-F238E27FC236}">
                <a16:creationId xmlns:a16="http://schemas.microsoft.com/office/drawing/2014/main" id="{DE3CC60A-B7B0-4C48-6A0E-A7FDE3261E52}"/>
              </a:ext>
            </a:extLst>
          </p:cNvPr>
          <p:cNvSpPr>
            <a:spLocks noGrp="1"/>
          </p:cNvSpPr>
          <p:nvPr>
            <p:ph type="title"/>
          </p:nvPr>
        </p:nvSpPr>
        <p:spPr/>
        <p:txBody>
          <a:bodyPr/>
          <a:lstStyle/>
          <a:p>
            <a:r>
              <a:rPr lang="de-DE" dirty="0">
                <a:solidFill>
                  <a:schemeClr val="accent5"/>
                </a:solidFill>
              </a:rPr>
              <a:t>EXKURS: </a:t>
            </a:r>
            <a:r>
              <a:rPr lang="de-DE" dirty="0"/>
              <a:t>Chrom VI an Abgasanlagen</a:t>
            </a:r>
          </a:p>
        </p:txBody>
      </p:sp>
    </p:spTree>
    <p:extLst>
      <p:ext uri="{BB962C8B-B14F-4D97-AF65-F5344CB8AC3E}">
        <p14:creationId xmlns:p14="http://schemas.microsoft.com/office/powerpoint/2010/main" val="2885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2BD12-F060-2A54-9E15-0D4FE3068A1E}"/>
            </a:ext>
          </a:extLst>
        </p:cNvPr>
        <p:cNvGrpSpPr/>
        <p:nvPr/>
      </p:nvGrpSpPr>
      <p:grpSpPr>
        <a:xfrm>
          <a:off x="0" y="0"/>
          <a:ext cx="0" cy="0"/>
          <a:chOff x="0" y="0"/>
          <a:chExt cx="0" cy="0"/>
        </a:xfrm>
      </p:grpSpPr>
      <p:sp>
        <p:nvSpPr>
          <p:cNvPr id="2" name="Datumsplatzhalter 1">
            <a:extLst>
              <a:ext uri="{FF2B5EF4-FFF2-40B4-BE49-F238E27FC236}">
                <a16:creationId xmlns:a16="http://schemas.microsoft.com/office/drawing/2014/main" id="{41AEFDE6-72AC-4FBA-5CD4-977492A95966}"/>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7B4AE260-DA75-6040-91C9-2D3DDA7A4473}"/>
              </a:ext>
            </a:extLst>
          </p:cNvPr>
          <p:cNvSpPr>
            <a:spLocks noGrp="1"/>
          </p:cNvSpPr>
          <p:nvPr>
            <p:ph type="sldNum" sz="quarter" idx="12"/>
          </p:nvPr>
        </p:nvSpPr>
        <p:spPr/>
        <p:txBody>
          <a:bodyPr/>
          <a:lstStyle/>
          <a:p>
            <a:pPr>
              <a:defRPr/>
            </a:pPr>
            <a:fld id="{12AF9BAD-775A-4C64-ACE3-76CB4F6FA34E}" type="slidenum">
              <a:rPr lang="de-DE" smtClean="0"/>
              <a:pPr>
                <a:defRPr/>
              </a:pPr>
              <a:t>22</a:t>
            </a:fld>
            <a:endParaRPr lang="de-DE" dirty="0"/>
          </a:p>
        </p:txBody>
      </p:sp>
      <p:sp>
        <p:nvSpPr>
          <p:cNvPr id="4" name="Textplatzhalter 3">
            <a:extLst>
              <a:ext uri="{FF2B5EF4-FFF2-40B4-BE49-F238E27FC236}">
                <a16:creationId xmlns:a16="http://schemas.microsoft.com/office/drawing/2014/main" id="{006A2401-852D-37DB-D809-D119CA76CCCF}"/>
              </a:ext>
            </a:extLst>
          </p:cNvPr>
          <p:cNvSpPr>
            <a:spLocks noGrp="1"/>
          </p:cNvSpPr>
          <p:nvPr>
            <p:ph type="body" sz="quarter" idx="13"/>
          </p:nvPr>
        </p:nvSpPr>
        <p:spPr/>
        <p:txBody>
          <a:bodyPr/>
          <a:lstStyle/>
          <a:p>
            <a:r>
              <a:rPr lang="de-DE" sz="1800" dirty="0"/>
              <a:t>Persönliche Schutzausrüstung:</a:t>
            </a:r>
          </a:p>
          <a:p>
            <a:pPr marL="342900" indent="-342900">
              <a:buFont typeface="Arial" panose="020B0604020202020204" pitchFamily="34" charset="0"/>
              <a:buChar char="•"/>
            </a:pPr>
            <a:r>
              <a:rPr lang="de-DE" sz="1600" b="0" dirty="0"/>
              <a:t>Tragen von Chemikalienschutzanzügen Typ 5 (EN ISO 13982-1) mit Kapuze</a:t>
            </a:r>
          </a:p>
          <a:p>
            <a:pPr marL="342900" indent="-342900">
              <a:buFont typeface="Arial" panose="020B0604020202020204" pitchFamily="34" charset="0"/>
              <a:buChar char="•"/>
            </a:pPr>
            <a:r>
              <a:rPr lang="de-DE" sz="1600" b="0" dirty="0"/>
              <a:t>Tragen nitrilbeschichteter Textilhandschuhe</a:t>
            </a:r>
          </a:p>
          <a:p>
            <a:pPr marL="342900" indent="-342900">
              <a:buFont typeface="Arial" panose="020B0604020202020204" pitchFamily="34" charset="0"/>
              <a:buChar char="•"/>
            </a:pPr>
            <a:r>
              <a:rPr lang="de-DE" sz="1600" b="0" dirty="0"/>
              <a:t>Tragen von Augenschutz</a:t>
            </a:r>
          </a:p>
          <a:p>
            <a:pPr marL="342900" indent="-342900">
              <a:buFont typeface="Arial" panose="020B0604020202020204" pitchFamily="34" charset="0"/>
              <a:buChar char="•"/>
            </a:pPr>
            <a:r>
              <a:rPr lang="de-DE" sz="1600" b="0" dirty="0"/>
              <a:t>Bei kurzfristigen Tätigkeiten ist Atemschutz mit mindestens FFP2 zu nutzen, für länger andauernde Tätigkeiten sind Halbmasken mit P3 Filtern zu verwenden</a:t>
            </a:r>
          </a:p>
          <a:p>
            <a:pPr marL="342900" indent="-342900">
              <a:buFont typeface="Arial" panose="020B0604020202020204" pitchFamily="34" charset="0"/>
              <a:buChar char="•"/>
            </a:pPr>
            <a:r>
              <a:rPr lang="de-DE" sz="1600" b="0" dirty="0"/>
              <a:t>Kontaminierte Einwegschutzkleidung ist zu entsorgen</a:t>
            </a:r>
          </a:p>
          <a:p>
            <a:pPr marL="0" indent="0" algn="l">
              <a:lnSpc>
                <a:spcPct val="115000"/>
              </a:lnSpc>
              <a:spcAft>
                <a:spcPts val="600"/>
              </a:spcAft>
              <a:buNone/>
            </a:pPr>
            <a:endParaRPr lang="de-DE" sz="800" b="0" dirty="0">
              <a:effectLst/>
              <a:latin typeface="Arial" panose="020B0604020202020204" pitchFamily="34" charset="0"/>
              <a:ea typeface="MS Gothic" panose="020B0609070205080204" pitchFamily="49" charset="-128"/>
              <a:cs typeface="Arial" panose="020B0604020202020204" pitchFamily="34" charset="0"/>
            </a:endParaRPr>
          </a:p>
          <a:p>
            <a:pPr marL="0" indent="0" algn="l">
              <a:lnSpc>
                <a:spcPct val="115000"/>
              </a:lnSpc>
              <a:spcAft>
                <a:spcPts val="600"/>
              </a:spcAft>
              <a:buNone/>
            </a:pPr>
            <a:endParaRPr lang="de-DE" sz="800" b="0" dirty="0">
              <a:effectLst/>
              <a:latin typeface="Arial" panose="020B0604020202020204" pitchFamily="34" charset="0"/>
              <a:ea typeface="MS Gothic" panose="020B0609070205080204" pitchFamily="49" charset="-128"/>
              <a:cs typeface="Arial" panose="020B0604020202020204" pitchFamily="34" charset="0"/>
            </a:endParaRPr>
          </a:p>
          <a:p>
            <a:pPr>
              <a:lnSpc>
                <a:spcPct val="115000"/>
              </a:lnSpc>
              <a:spcAft>
                <a:spcPts val="600"/>
              </a:spcAft>
            </a:pPr>
            <a:r>
              <a:rPr lang="de-DE" sz="1600" b="0" dirty="0">
                <a:ea typeface="MS Gothic" panose="020B0609070205080204" pitchFamily="49" charset="-128"/>
              </a:rPr>
              <a:t>Da dieses Thema insbesondere auch biogasbetriebene Blockheizkraftwerke (BHKW) im Bereich der Wärmedämmung betreffen kann, finden Sie </a:t>
            </a:r>
            <a:r>
              <a:rPr lang="de-DE" sz="1600" b="0" u="sng" dirty="0">
                <a:solidFill>
                  <a:srgbClr val="0000FF"/>
                </a:solidFill>
                <a:ea typeface="MS Gothic" panose="020B0609070205080204" pitchFamily="49" charset="-128"/>
                <a:hlinkClick r:id="rId2"/>
              </a:rPr>
              <a:t>hier</a:t>
            </a:r>
            <a:r>
              <a:rPr lang="de-DE" sz="1600" b="0" dirty="0">
                <a:ea typeface="MS Gothic" panose="020B0609070205080204" pitchFamily="49" charset="-128"/>
              </a:rPr>
              <a:t> weitere Informationen bei der BG ETEM.</a:t>
            </a:r>
          </a:p>
          <a:p>
            <a:pPr>
              <a:lnSpc>
                <a:spcPct val="115000"/>
              </a:lnSpc>
              <a:spcAft>
                <a:spcPts val="600"/>
              </a:spcAft>
            </a:pPr>
            <a:r>
              <a:rPr lang="de-DE" sz="1600" b="0" dirty="0">
                <a:ea typeface="MS Gothic" panose="020B0609070205080204" pitchFamily="49" charset="-128"/>
                <a:cs typeface="Times New Roman" panose="02020603050405020304" pitchFamily="18" charset="0"/>
              </a:rPr>
              <a:t>Es sollen weitere Messungen und Untersuchungen durchgeführt werden.</a:t>
            </a:r>
          </a:p>
          <a:p>
            <a:pPr marL="0" indent="0" algn="l">
              <a:lnSpc>
                <a:spcPct val="115000"/>
              </a:lnSpc>
              <a:spcAft>
                <a:spcPts val="600"/>
              </a:spcAft>
              <a:buNone/>
            </a:pPr>
            <a:endParaRPr lang="de-DE" sz="1600" dirty="0">
              <a:effectLst/>
              <a:latin typeface="Arial" panose="020B0604020202020204" pitchFamily="34" charset="0"/>
              <a:ea typeface="MS Gothic" panose="020B0609070205080204" pitchFamily="49" charset="-128"/>
              <a:cs typeface="Times New Roman" panose="02020603050405020304" pitchFamily="18" charset="0"/>
            </a:endParaRPr>
          </a:p>
          <a:p>
            <a:endParaRPr lang="de-DE" dirty="0"/>
          </a:p>
        </p:txBody>
      </p:sp>
      <p:sp>
        <p:nvSpPr>
          <p:cNvPr id="5" name="Titel 4">
            <a:extLst>
              <a:ext uri="{FF2B5EF4-FFF2-40B4-BE49-F238E27FC236}">
                <a16:creationId xmlns:a16="http://schemas.microsoft.com/office/drawing/2014/main" id="{ABE9C10F-CD16-6210-1674-172265514EB6}"/>
              </a:ext>
            </a:extLst>
          </p:cNvPr>
          <p:cNvSpPr>
            <a:spLocks noGrp="1"/>
          </p:cNvSpPr>
          <p:nvPr>
            <p:ph type="title"/>
          </p:nvPr>
        </p:nvSpPr>
        <p:spPr/>
        <p:txBody>
          <a:bodyPr/>
          <a:lstStyle/>
          <a:p>
            <a:r>
              <a:rPr lang="de-DE" dirty="0">
                <a:solidFill>
                  <a:schemeClr val="accent5"/>
                </a:solidFill>
              </a:rPr>
              <a:t>EXKURS: </a:t>
            </a:r>
            <a:r>
              <a:rPr lang="de-DE" dirty="0"/>
              <a:t>Chrom VI an Abgasanlagen</a:t>
            </a:r>
          </a:p>
        </p:txBody>
      </p:sp>
    </p:spTree>
    <p:extLst>
      <p:ext uri="{BB962C8B-B14F-4D97-AF65-F5344CB8AC3E}">
        <p14:creationId xmlns:p14="http://schemas.microsoft.com/office/powerpoint/2010/main" val="4197111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C824F-1C23-4010-8FFC-E9CBC8392E0E}"/>
              </a:ext>
            </a:extLst>
          </p:cNvPr>
          <p:cNvSpPr>
            <a:spLocks noGrp="1"/>
          </p:cNvSpPr>
          <p:nvPr>
            <p:ph type="title"/>
          </p:nvPr>
        </p:nvSpPr>
        <p:spPr>
          <a:xfrm>
            <a:off x="529170" y="228600"/>
            <a:ext cx="9095222" cy="1143000"/>
          </a:xfrm>
        </p:spPr>
        <p:txBody>
          <a:bodyPr/>
          <a:lstStyle/>
          <a:p>
            <a:pPr algn="l"/>
            <a:r>
              <a:rPr lang="de-DE" dirty="0">
                <a:solidFill>
                  <a:schemeClr val="accent5"/>
                </a:solidFill>
              </a:rPr>
              <a:t>EXKURS: Neu in der TRGS: </a:t>
            </a:r>
            <a:r>
              <a:rPr lang="de-DE" dirty="0">
                <a:solidFill>
                  <a:schemeClr val="accent1"/>
                </a:solidFill>
              </a:rPr>
              <a:t>Dieselmotoremissionen</a:t>
            </a:r>
            <a:br>
              <a:rPr lang="de-DE" sz="2000" b="0" dirty="0">
                <a:solidFill>
                  <a:srgbClr val="0082B0"/>
                </a:solidFill>
              </a:rPr>
            </a:br>
            <a:r>
              <a:rPr lang="de-DE" sz="2000" dirty="0">
                <a:solidFill>
                  <a:schemeClr val="accent2"/>
                </a:solidFill>
              </a:rPr>
              <a:t>TRGS 529 Nr. 3.2.7,§2 Absatz 3 GefStoffV, TRGS 906 u. 554</a:t>
            </a:r>
          </a:p>
        </p:txBody>
      </p:sp>
      <p:sp>
        <p:nvSpPr>
          <p:cNvPr id="3" name="Datumsplatzhalter 2">
            <a:extLst>
              <a:ext uri="{FF2B5EF4-FFF2-40B4-BE49-F238E27FC236}">
                <a16:creationId xmlns:a16="http://schemas.microsoft.com/office/drawing/2014/main" id="{FBEB4B10-68AA-4B6F-9651-DF1193EC522A}"/>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A5E4DE33-2335-4EF4-92EC-35C0C4A5E2EB}"/>
              </a:ext>
            </a:extLst>
          </p:cNvPr>
          <p:cNvSpPr>
            <a:spLocks noGrp="1"/>
          </p:cNvSpPr>
          <p:nvPr>
            <p:ph type="sldNum" sz="quarter" idx="12"/>
          </p:nvPr>
        </p:nvSpPr>
        <p:spPr/>
        <p:txBody>
          <a:bodyPr/>
          <a:lstStyle/>
          <a:p>
            <a:fld id="{D42DA815-CE49-4499-B3BB-5F7C969A1704}" type="slidenum">
              <a:rPr lang="de-DE" smtClean="0"/>
              <a:pPr/>
              <a:t>23</a:t>
            </a:fld>
            <a:endParaRPr lang="de-DE" dirty="0"/>
          </a:p>
        </p:txBody>
      </p:sp>
      <p:sp>
        <p:nvSpPr>
          <p:cNvPr id="5" name="Textplatzhalter 4">
            <a:extLst>
              <a:ext uri="{FF2B5EF4-FFF2-40B4-BE49-F238E27FC236}">
                <a16:creationId xmlns:a16="http://schemas.microsoft.com/office/drawing/2014/main" id="{0877ADAA-E1F0-4853-8996-685CA427B84B}"/>
              </a:ext>
            </a:extLst>
          </p:cNvPr>
          <p:cNvSpPr>
            <a:spLocks noGrp="1"/>
          </p:cNvSpPr>
          <p:nvPr>
            <p:ph type="body" sz="quarter" idx="13"/>
          </p:nvPr>
        </p:nvSpPr>
        <p:spPr>
          <a:xfrm>
            <a:off x="529166" y="1556792"/>
            <a:ext cx="11039442" cy="4896544"/>
          </a:xfrm>
        </p:spPr>
        <p:txBody>
          <a:bodyPr/>
          <a:lstStyle/>
          <a:p>
            <a:pPr algn="l"/>
            <a:r>
              <a:rPr lang="de-DE" sz="1800" dirty="0">
                <a:solidFill>
                  <a:srgbClr val="0082B0"/>
                </a:solidFill>
              </a:rPr>
              <a:t>Abgase von Dieselmotoren bestehen aus partikelförmigen u. gasförmigen Anteilen:</a:t>
            </a:r>
          </a:p>
          <a:p>
            <a:pPr marL="285750" indent="-285750" algn="l">
              <a:buFont typeface="Arial" panose="020B0604020202020204" pitchFamily="34" charset="0"/>
              <a:buChar char="•"/>
            </a:pPr>
            <a:r>
              <a:rPr lang="de-DE" sz="1400" b="0" dirty="0">
                <a:solidFill>
                  <a:srgbClr val="0082B0"/>
                </a:solidFill>
              </a:rPr>
              <a:t>Dieselrußpartikel (AGW 0,05 mg/m³ EC), </a:t>
            </a:r>
          </a:p>
          <a:p>
            <a:pPr marL="285750" indent="-285750" algn="l">
              <a:buFont typeface="Arial" panose="020B0604020202020204" pitchFamily="34" charset="0"/>
              <a:buChar char="•"/>
            </a:pPr>
            <a:r>
              <a:rPr lang="de-DE" sz="1400" b="0" dirty="0">
                <a:solidFill>
                  <a:srgbClr val="0082B0"/>
                </a:solidFill>
              </a:rPr>
              <a:t>Stickstoffmonoxid (AGW 2,5 mg/m³), </a:t>
            </a:r>
          </a:p>
          <a:p>
            <a:pPr marL="285750" indent="-285750" algn="l">
              <a:buFont typeface="Arial" panose="020B0604020202020204" pitchFamily="34" charset="0"/>
              <a:buChar char="•"/>
            </a:pPr>
            <a:r>
              <a:rPr lang="de-DE" sz="1400" b="0" dirty="0">
                <a:solidFill>
                  <a:srgbClr val="0082B0"/>
                </a:solidFill>
              </a:rPr>
              <a:t>Stickstoffdioxid (AGW 0,95 mg/m³), </a:t>
            </a:r>
          </a:p>
          <a:p>
            <a:pPr marL="285750" indent="-285750" algn="l">
              <a:buFont typeface="Arial" panose="020B0604020202020204" pitchFamily="34" charset="0"/>
              <a:buChar char="•"/>
            </a:pPr>
            <a:r>
              <a:rPr lang="de-DE" sz="1400" b="0" dirty="0">
                <a:solidFill>
                  <a:srgbClr val="0082B0"/>
                </a:solidFill>
              </a:rPr>
              <a:t>Kohlenstoffmonoxid (AGW 35 mg/m³)</a:t>
            </a:r>
          </a:p>
          <a:p>
            <a:pPr marL="285750" indent="-285750" algn="l">
              <a:buFont typeface="Arial" panose="020B0604020202020204" pitchFamily="34" charset="0"/>
              <a:buChar char="•"/>
            </a:pPr>
            <a:r>
              <a:rPr lang="de-DE" sz="1400" b="0" dirty="0">
                <a:solidFill>
                  <a:srgbClr val="0082B0"/>
                </a:solidFill>
              </a:rPr>
              <a:t>Kohlenstoffdioxid (AGW 9100 mg/m³)</a:t>
            </a:r>
          </a:p>
          <a:p>
            <a:pPr algn="l"/>
            <a:endParaRPr lang="de-DE" sz="1000" b="0" dirty="0">
              <a:solidFill>
                <a:srgbClr val="0082B0"/>
              </a:solidFill>
            </a:endParaRPr>
          </a:p>
          <a:p>
            <a:pPr algn="l"/>
            <a:r>
              <a:rPr lang="de-DE" sz="1800" dirty="0">
                <a:solidFill>
                  <a:srgbClr val="0082B0"/>
                </a:solidFill>
              </a:rPr>
              <a:t>Die Exposition der Beschäftigten hängt von zahlreichen Faktoren ab:</a:t>
            </a:r>
          </a:p>
          <a:p>
            <a:pPr marL="285750" indent="-285750" algn="l">
              <a:buFont typeface="Arial" panose="020B0604020202020204" pitchFamily="34" charset="0"/>
              <a:buChar char="•"/>
            </a:pPr>
            <a:r>
              <a:rPr lang="de-DE" sz="1600" b="0" dirty="0">
                <a:solidFill>
                  <a:srgbClr val="0082B0"/>
                </a:solidFill>
              </a:rPr>
              <a:t>Anzahl und Abgasstufe der Dieselmotoren</a:t>
            </a:r>
          </a:p>
          <a:p>
            <a:pPr marL="285750" indent="-285750" algn="l">
              <a:buFont typeface="Arial" panose="020B0604020202020204" pitchFamily="34" charset="0"/>
              <a:buChar char="•"/>
            </a:pPr>
            <a:r>
              <a:rPr lang="de-DE" sz="1600" b="0" dirty="0">
                <a:solidFill>
                  <a:srgbClr val="0082B0"/>
                </a:solidFill>
              </a:rPr>
              <a:t>ggf. nachgerüstete Abgasnachbehandlung</a:t>
            </a:r>
          </a:p>
          <a:p>
            <a:pPr marL="285750" indent="-285750" algn="l">
              <a:buFont typeface="Arial" panose="020B0604020202020204" pitchFamily="34" charset="0"/>
              <a:buChar char="•"/>
            </a:pPr>
            <a:r>
              <a:rPr lang="de-DE" sz="1600" b="0" dirty="0">
                <a:solidFill>
                  <a:srgbClr val="0082B0"/>
                </a:solidFill>
              </a:rPr>
              <a:t>Einsatzbedingungen wie Motorauslastung, Expositionsdauer, Lüftungsbedingungen (z. B. Art der lufttechnischen Maßnahmen, Luftführung, Lüftungsintensität)</a:t>
            </a:r>
          </a:p>
          <a:p>
            <a:pPr marL="285750" indent="-285750" algn="l">
              <a:buFont typeface="Arial" panose="020B0604020202020204" pitchFamily="34" charset="0"/>
              <a:buChar char="•"/>
            </a:pPr>
            <a:r>
              <a:rPr lang="de-DE" sz="1600" b="0" dirty="0">
                <a:solidFill>
                  <a:srgbClr val="0082B0"/>
                </a:solidFill>
              </a:rPr>
              <a:t>Räumliche Bedingungen (z. B. Grundfläche, Raumhöhe, räumliche Gliederung, Raumausfüllung)</a:t>
            </a:r>
          </a:p>
          <a:p>
            <a:pPr marL="285750" indent="-285750" algn="l">
              <a:buFont typeface="Arial" panose="020B0604020202020204" pitchFamily="34" charset="0"/>
              <a:buChar char="•"/>
            </a:pPr>
            <a:endParaRPr lang="de-DE" sz="800" b="0" dirty="0">
              <a:solidFill>
                <a:srgbClr val="0082B0"/>
              </a:solidFill>
            </a:endParaRPr>
          </a:p>
          <a:p>
            <a:pPr algn="l"/>
            <a:r>
              <a:rPr lang="de-DE" sz="1600" b="0" i="0" u="none" strike="noStrike" baseline="0" dirty="0"/>
              <a:t>Wenn Abgase von Dieselmotoren in ganz o. teilweise geschlossenen Bereichen freigesetzt werden, sind entsprechende Maßnahmen zum Schutz der Beschäftigten erforderlich. </a:t>
            </a:r>
            <a:r>
              <a:rPr lang="de-DE" sz="1600" b="0" dirty="0">
                <a:solidFill>
                  <a:schemeClr val="accent5"/>
                </a:solidFill>
                <a:sym typeface="Wingdings" panose="05000000000000000000" pitchFamily="2" charset="2"/>
              </a:rPr>
              <a:t> </a:t>
            </a:r>
            <a:r>
              <a:rPr lang="de-DE" sz="1600" b="0" i="0" u="none" strike="noStrike" baseline="0" dirty="0">
                <a:solidFill>
                  <a:schemeClr val="accent5"/>
                </a:solidFill>
              </a:rPr>
              <a:t>Es</a:t>
            </a:r>
            <a:r>
              <a:rPr lang="de-DE" sz="1600" b="0" dirty="0">
                <a:solidFill>
                  <a:schemeClr val="accent5"/>
                </a:solidFill>
              </a:rPr>
              <a:t> </a:t>
            </a:r>
            <a:r>
              <a:rPr lang="de-DE" sz="1600" b="0" i="0" u="none" strike="noStrike" baseline="0" dirty="0">
                <a:solidFill>
                  <a:schemeClr val="accent5"/>
                </a:solidFill>
              </a:rPr>
              <a:t>gelten die Maßgaben der TRGS 554</a:t>
            </a:r>
            <a:r>
              <a:rPr lang="de-DE" sz="1600" b="0" dirty="0">
                <a:solidFill>
                  <a:schemeClr val="accent5"/>
                </a:solidFill>
              </a:rPr>
              <a:t>:</a:t>
            </a:r>
            <a:r>
              <a:rPr lang="de-DE" sz="1600" b="0" i="0" u="none" strike="noStrike" baseline="0" dirty="0"/>
              <a:t> </a:t>
            </a:r>
          </a:p>
          <a:p>
            <a:pPr algn="l"/>
            <a:r>
              <a:rPr lang="de-DE" sz="1600" b="0" i="0" u="none" strike="noStrike" baseline="0" dirty="0"/>
              <a:t>Hervorzuheben sind u.a. die Anschaffung emissionsarmer Antriebstechniken u. Abgasnachbehandlungssysteme, Absaugungen, Minimierung von Motorlaufzeiten u. lüftungstechnische Maßnahmen. </a:t>
            </a:r>
            <a:endParaRPr lang="de-DE" sz="1600" dirty="0"/>
          </a:p>
          <a:p>
            <a:pPr marL="285750" indent="-285750" algn="l">
              <a:buFont typeface="Arial" panose="020B0604020202020204" pitchFamily="34" charset="0"/>
              <a:buChar char="•"/>
            </a:pPr>
            <a:endParaRPr lang="de-DE" sz="1600" b="0" dirty="0">
              <a:solidFill>
                <a:srgbClr val="0082B0"/>
              </a:solidFill>
            </a:endParaRPr>
          </a:p>
        </p:txBody>
      </p:sp>
      <p:sp>
        <p:nvSpPr>
          <p:cNvPr id="6" name="Textfeld 5">
            <a:extLst>
              <a:ext uri="{FF2B5EF4-FFF2-40B4-BE49-F238E27FC236}">
                <a16:creationId xmlns:a16="http://schemas.microsoft.com/office/drawing/2014/main" id="{E070E74A-9F9E-4166-BD19-810AA9B2B290}"/>
              </a:ext>
            </a:extLst>
          </p:cNvPr>
          <p:cNvSpPr txBox="1"/>
          <p:nvPr/>
        </p:nvSpPr>
        <p:spPr>
          <a:xfrm>
            <a:off x="5663952" y="1894153"/>
            <a:ext cx="2160240" cy="338554"/>
          </a:xfrm>
          <a:prstGeom prst="rect">
            <a:avLst/>
          </a:prstGeom>
          <a:noFill/>
        </p:spPr>
        <p:txBody>
          <a:bodyPr wrap="square" rtlCol="0">
            <a:spAutoFit/>
          </a:bodyPr>
          <a:lstStyle/>
          <a:p>
            <a:r>
              <a:rPr lang="de-DE" sz="1600" dirty="0">
                <a:solidFill>
                  <a:schemeClr val="accent5"/>
                </a:solidFill>
                <a:latin typeface="+mn-lt"/>
              </a:rPr>
              <a:t>Krebserzeugend</a:t>
            </a:r>
          </a:p>
        </p:txBody>
      </p:sp>
      <p:cxnSp>
        <p:nvCxnSpPr>
          <p:cNvPr id="8" name="Gerade Verbindung mit Pfeil 7">
            <a:extLst>
              <a:ext uri="{FF2B5EF4-FFF2-40B4-BE49-F238E27FC236}">
                <a16:creationId xmlns:a16="http://schemas.microsoft.com/office/drawing/2014/main" id="{E4EF26AA-4EF4-445A-A0AB-713CF22C8BE1}"/>
              </a:ext>
            </a:extLst>
          </p:cNvPr>
          <p:cNvCxnSpPr>
            <a:cxnSpLocks/>
          </p:cNvCxnSpPr>
          <p:nvPr/>
        </p:nvCxnSpPr>
        <p:spPr bwMode="auto">
          <a:xfrm>
            <a:off x="4164376" y="2060848"/>
            <a:ext cx="1499576" cy="0"/>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
        <p:nvSpPr>
          <p:cNvPr id="10" name="Textfeld 9">
            <a:extLst>
              <a:ext uri="{FF2B5EF4-FFF2-40B4-BE49-F238E27FC236}">
                <a16:creationId xmlns:a16="http://schemas.microsoft.com/office/drawing/2014/main" id="{D5098F4E-31F0-4F81-932C-8E173BD8BD78}"/>
              </a:ext>
            </a:extLst>
          </p:cNvPr>
          <p:cNvSpPr txBox="1"/>
          <p:nvPr/>
        </p:nvSpPr>
        <p:spPr>
          <a:xfrm>
            <a:off x="5663952" y="2298358"/>
            <a:ext cx="2160240" cy="338554"/>
          </a:xfrm>
          <a:prstGeom prst="rect">
            <a:avLst/>
          </a:prstGeom>
          <a:noFill/>
        </p:spPr>
        <p:txBody>
          <a:bodyPr wrap="square" rtlCol="0">
            <a:spAutoFit/>
          </a:bodyPr>
          <a:lstStyle/>
          <a:p>
            <a:r>
              <a:rPr lang="de-DE" sz="1600" dirty="0">
                <a:solidFill>
                  <a:schemeClr val="accent5"/>
                </a:solidFill>
                <a:latin typeface="+mn-lt"/>
              </a:rPr>
              <a:t>Atemwegsreizend</a:t>
            </a:r>
          </a:p>
        </p:txBody>
      </p:sp>
      <p:cxnSp>
        <p:nvCxnSpPr>
          <p:cNvPr id="11" name="Gerade Verbindung mit Pfeil 10">
            <a:extLst>
              <a:ext uri="{FF2B5EF4-FFF2-40B4-BE49-F238E27FC236}">
                <a16:creationId xmlns:a16="http://schemas.microsoft.com/office/drawing/2014/main" id="{28791147-C883-48D3-9398-4192E26DFF34}"/>
              </a:ext>
            </a:extLst>
          </p:cNvPr>
          <p:cNvCxnSpPr>
            <a:cxnSpLocks/>
          </p:cNvCxnSpPr>
          <p:nvPr/>
        </p:nvCxnSpPr>
        <p:spPr bwMode="auto">
          <a:xfrm>
            <a:off x="3802566" y="2319454"/>
            <a:ext cx="1873405" cy="167268"/>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cxnSp>
        <p:nvCxnSpPr>
          <p:cNvPr id="12" name="Gerade Verbindung mit Pfeil 11">
            <a:extLst>
              <a:ext uri="{FF2B5EF4-FFF2-40B4-BE49-F238E27FC236}">
                <a16:creationId xmlns:a16="http://schemas.microsoft.com/office/drawing/2014/main" id="{16B2E9BD-0CA7-4A59-9E3E-E7F9B2C5B1C0}"/>
              </a:ext>
            </a:extLst>
          </p:cNvPr>
          <p:cNvCxnSpPr>
            <a:cxnSpLocks/>
          </p:cNvCxnSpPr>
          <p:nvPr/>
        </p:nvCxnSpPr>
        <p:spPr bwMode="auto">
          <a:xfrm flipV="1">
            <a:off x="3702205" y="2497873"/>
            <a:ext cx="1984917" cy="33454"/>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
        <p:nvSpPr>
          <p:cNvPr id="25" name="Textfeld 24">
            <a:extLst>
              <a:ext uri="{FF2B5EF4-FFF2-40B4-BE49-F238E27FC236}">
                <a16:creationId xmlns:a16="http://schemas.microsoft.com/office/drawing/2014/main" id="{A88E374C-0EAD-48CA-9A66-6ABD83F45CF1}"/>
              </a:ext>
            </a:extLst>
          </p:cNvPr>
          <p:cNvSpPr txBox="1"/>
          <p:nvPr/>
        </p:nvSpPr>
        <p:spPr>
          <a:xfrm>
            <a:off x="5663952" y="2730406"/>
            <a:ext cx="4407478" cy="338554"/>
          </a:xfrm>
          <a:prstGeom prst="rect">
            <a:avLst/>
          </a:prstGeom>
          <a:noFill/>
        </p:spPr>
        <p:txBody>
          <a:bodyPr wrap="square" rtlCol="0">
            <a:spAutoFit/>
          </a:bodyPr>
          <a:lstStyle/>
          <a:p>
            <a:r>
              <a:rPr lang="de-DE" sz="1600" dirty="0">
                <a:solidFill>
                  <a:schemeClr val="accent5"/>
                </a:solidFill>
                <a:latin typeface="+mn-lt"/>
              </a:rPr>
              <a:t>Giftig, Erstickend</a:t>
            </a:r>
          </a:p>
        </p:txBody>
      </p:sp>
      <p:cxnSp>
        <p:nvCxnSpPr>
          <p:cNvPr id="26" name="Gerade Verbindung mit Pfeil 25">
            <a:extLst>
              <a:ext uri="{FF2B5EF4-FFF2-40B4-BE49-F238E27FC236}">
                <a16:creationId xmlns:a16="http://schemas.microsoft.com/office/drawing/2014/main" id="{2798B6D7-BCB6-423D-9B26-FB7A1C9B8B19}"/>
              </a:ext>
            </a:extLst>
          </p:cNvPr>
          <p:cNvCxnSpPr>
            <a:cxnSpLocks/>
          </p:cNvCxnSpPr>
          <p:nvPr/>
        </p:nvCxnSpPr>
        <p:spPr bwMode="auto">
          <a:xfrm>
            <a:off x="3880624" y="2832410"/>
            <a:ext cx="1806498" cy="100361"/>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cxnSp>
        <p:nvCxnSpPr>
          <p:cNvPr id="27" name="Gerade Verbindung mit Pfeil 26">
            <a:extLst>
              <a:ext uri="{FF2B5EF4-FFF2-40B4-BE49-F238E27FC236}">
                <a16:creationId xmlns:a16="http://schemas.microsoft.com/office/drawing/2014/main" id="{9A87A24A-A6CD-479B-9462-E4874F39BBCF}"/>
              </a:ext>
            </a:extLst>
          </p:cNvPr>
          <p:cNvCxnSpPr>
            <a:cxnSpLocks/>
          </p:cNvCxnSpPr>
          <p:nvPr/>
        </p:nvCxnSpPr>
        <p:spPr bwMode="auto">
          <a:xfrm flipV="1">
            <a:off x="3869473" y="2932771"/>
            <a:ext cx="1817649" cy="156117"/>
          </a:xfrm>
          <a:prstGeom prst="straightConnector1">
            <a:avLst/>
          </a:prstGeom>
          <a:solidFill>
            <a:schemeClr val="accent1"/>
          </a:solidFill>
          <a:ln w="9525" cap="flat" cmpd="sng" algn="ctr">
            <a:solidFill>
              <a:schemeClr val="accent5"/>
            </a:solidFill>
            <a:prstDash val="solid"/>
            <a:round/>
            <a:headEnd type="none" w="med" len="med"/>
            <a:tailEnd type="triangle"/>
          </a:ln>
          <a:effectLst/>
        </p:spPr>
      </p:cxnSp>
      <p:sp>
        <p:nvSpPr>
          <p:cNvPr id="21" name="Rechteck 20">
            <a:extLst>
              <a:ext uri="{FF2B5EF4-FFF2-40B4-BE49-F238E27FC236}">
                <a16:creationId xmlns:a16="http://schemas.microsoft.com/office/drawing/2014/main" id="{664FA503-DA69-4BB4-B290-DFE1B5842903}"/>
              </a:ext>
            </a:extLst>
          </p:cNvPr>
          <p:cNvSpPr/>
          <p:nvPr/>
        </p:nvSpPr>
        <p:spPr bwMode="auto">
          <a:xfrm>
            <a:off x="7824192" y="2232707"/>
            <a:ext cx="2448272" cy="599703"/>
          </a:xfrm>
          <a:prstGeom prst="rect">
            <a:avLst/>
          </a:prstGeom>
          <a:solidFill>
            <a:schemeClr val="bg1"/>
          </a:solidFill>
          <a:ln w="9525" cap="flat" cmpd="sng" algn="ctr">
            <a:solidFill>
              <a:srgbClr val="0082B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è"/>
            </a:pPr>
            <a:r>
              <a:rPr lang="de-DE" sz="1600" b="0">
                <a:solidFill>
                  <a:schemeClr val="accent5"/>
                </a:solidFill>
              </a:rPr>
              <a:t>Arbeitsplatzgrenzwerte (AGW) sind einzuhalten</a:t>
            </a:r>
            <a:endParaRPr lang="de-DE" sz="1600" b="0" dirty="0">
              <a:solidFill>
                <a:schemeClr val="accent5"/>
              </a:solidFill>
            </a:endParaRPr>
          </a:p>
        </p:txBody>
      </p:sp>
    </p:spTree>
    <p:extLst>
      <p:ext uri="{BB962C8B-B14F-4D97-AF65-F5344CB8AC3E}">
        <p14:creationId xmlns:p14="http://schemas.microsoft.com/office/powerpoint/2010/main" val="268479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6D0C5-2261-4597-4F4A-1C604784EC74}"/>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9B599041-D4FE-6C07-1A1E-1024CE08C44E}"/>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050CC2B4-1456-6704-B5D4-E9D85DDED4EF}"/>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E2D9CCA9-9884-2ED9-B0DE-E8488BB611C6}"/>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1B053F17-7353-CC71-46F7-991762D77D82}"/>
                </a:ext>
              </a:extLst>
            </p:cNvPr>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Richtiger Umgang mit Biostoffen</a:t>
              </a:r>
              <a:endParaRPr lang="de-DE" altLang="de-DE" sz="800" dirty="0">
                <a:latin typeface="+mj-lt"/>
              </a:endParaRPr>
            </a:p>
          </p:txBody>
        </p:sp>
        <p:pic>
          <p:nvPicPr>
            <p:cNvPr id="17414" name="Picture 8">
              <a:extLst>
                <a:ext uri="{FF2B5EF4-FFF2-40B4-BE49-F238E27FC236}">
                  <a16:creationId xmlns:a16="http://schemas.microsoft.com/office/drawing/2014/main" id="{B5F2404A-B0F9-ABC0-262B-BAC762D1AA3A}"/>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1BE6F9F4-278F-8E48-4FD4-01566005F3B0}"/>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86294395-4D49-A874-253D-8D7623D5B825}"/>
              </a:ext>
            </a:extLst>
          </p:cNvPr>
          <p:cNvSpPr>
            <a:spLocks noGrp="1"/>
          </p:cNvSpPr>
          <p:nvPr>
            <p:ph type="sldNum" sz="quarter" idx="11"/>
          </p:nvPr>
        </p:nvSpPr>
        <p:spPr/>
        <p:txBody>
          <a:bodyPr/>
          <a:lstStyle/>
          <a:p>
            <a:pPr>
              <a:defRPr/>
            </a:pPr>
            <a:fld id="{42020CB9-598F-41BD-B058-380FB38EF93E}" type="slidenum">
              <a:rPr lang="de-DE" smtClean="0"/>
              <a:pPr>
                <a:defRPr/>
              </a:pPr>
              <a:t>24</a:t>
            </a:fld>
            <a:endParaRPr lang="de-DE" dirty="0"/>
          </a:p>
        </p:txBody>
      </p:sp>
    </p:spTree>
    <p:extLst>
      <p:ext uri="{BB962C8B-B14F-4D97-AF65-F5344CB8AC3E}">
        <p14:creationId xmlns:p14="http://schemas.microsoft.com/office/powerpoint/2010/main" val="45348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Biostoffe - Risikogruppen</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25</a:t>
            </a:fld>
            <a:endParaRPr lang="de-DE" dirty="0"/>
          </a:p>
        </p:txBody>
      </p:sp>
      <p:sp>
        <p:nvSpPr>
          <p:cNvPr id="5" name="Textplatzhalter 4"/>
          <p:cNvSpPr>
            <a:spLocks noGrp="1"/>
          </p:cNvSpPr>
          <p:nvPr>
            <p:ph type="body" sz="quarter" idx="13"/>
          </p:nvPr>
        </p:nvSpPr>
        <p:spPr>
          <a:xfrm>
            <a:off x="529167" y="1556792"/>
            <a:ext cx="10364415" cy="4536504"/>
          </a:xfrm>
        </p:spPr>
        <p:txBody>
          <a:bodyPr/>
          <a:lstStyle/>
          <a:p>
            <a:r>
              <a:rPr lang="de-DE" sz="2000" b="1" dirty="0">
                <a:solidFill>
                  <a:schemeClr val="accent5"/>
                </a:solidFill>
              </a:rPr>
              <a:t>Risikogruppe 1</a:t>
            </a:r>
          </a:p>
          <a:p>
            <a:pPr marL="180975" indent="0">
              <a:buNone/>
            </a:pPr>
            <a:r>
              <a:rPr lang="de-DE" sz="1800" b="0" dirty="0"/>
              <a:t>Biostoffe, bei denen es unwahrscheinlich ist, dass sie beim Menschen eine Krankheit hervorrufen.</a:t>
            </a:r>
          </a:p>
          <a:p>
            <a:endParaRPr lang="de-DE" sz="600" b="0" dirty="0"/>
          </a:p>
          <a:p>
            <a:r>
              <a:rPr lang="de-DE" sz="2000" b="1" dirty="0">
                <a:solidFill>
                  <a:schemeClr val="accent5"/>
                </a:solidFill>
              </a:rPr>
              <a:t>Risikogruppe 2</a:t>
            </a:r>
          </a:p>
          <a:p>
            <a:pPr marL="180975" indent="0">
              <a:buNone/>
            </a:pPr>
            <a:r>
              <a:rPr lang="de-DE" sz="1800" b="0" dirty="0"/>
              <a:t>Biostoffe, die eine Krankheit beim Menschen hervorrufen können und eine Gefahr für Beschäftigte darstellen könnten; eine Verbreitung in der Bevölkerung ist unwahrscheinlich; eine wirksame Vorbeugung oder Behandlung ist normalerweise möglich.</a:t>
            </a:r>
          </a:p>
          <a:p>
            <a:pPr marL="180975" indent="0"/>
            <a:endParaRPr lang="de-DE" sz="600" b="0" dirty="0"/>
          </a:p>
          <a:p>
            <a:r>
              <a:rPr lang="de-DE" sz="2000" b="1" dirty="0"/>
              <a:t>Risikogruppe 3</a:t>
            </a:r>
          </a:p>
          <a:p>
            <a:pPr marL="180975" indent="0">
              <a:buNone/>
            </a:pPr>
            <a:r>
              <a:rPr lang="de-DE" sz="1800" dirty="0"/>
              <a:t>Biostoffe, die eine </a:t>
            </a:r>
            <a:r>
              <a:rPr lang="de-DE" sz="1800" dirty="0">
                <a:solidFill>
                  <a:schemeClr val="accent2"/>
                </a:solidFill>
              </a:rPr>
              <a:t>schwere Krankheit</a:t>
            </a:r>
            <a:r>
              <a:rPr lang="de-DE" sz="1800" dirty="0"/>
              <a:t> beim Menschen hervorrufen und eine </a:t>
            </a:r>
            <a:r>
              <a:rPr lang="de-DE" sz="1800" dirty="0">
                <a:solidFill>
                  <a:schemeClr val="accent2"/>
                </a:solidFill>
              </a:rPr>
              <a:t>ernste Gefahr für Beschäftigte darstellen </a:t>
            </a:r>
            <a:r>
              <a:rPr lang="de-DE" sz="1800" dirty="0"/>
              <a:t>können; die Gefahr einer Verbreitung in der Bevölkerung kann bestehen, doch ist normalerweise eine wirksame Vorbeugung oder Behandlung möglich.</a:t>
            </a:r>
          </a:p>
          <a:p>
            <a:endParaRPr lang="de-DE" sz="600" b="0" dirty="0"/>
          </a:p>
          <a:p>
            <a:r>
              <a:rPr lang="de-DE" sz="2000" b="1" dirty="0"/>
              <a:t>Risikogruppe 4</a:t>
            </a:r>
          </a:p>
          <a:p>
            <a:pPr marL="180975" indent="0">
              <a:buNone/>
            </a:pPr>
            <a:r>
              <a:rPr lang="de-DE" sz="1800" b="0" dirty="0"/>
              <a:t>Biostoffe, die eine schwere Krankheit beim Menschen hervorrufen und eine ernste Gefahr für Beschäftigte darstellen; </a:t>
            </a:r>
            <a:r>
              <a:rPr lang="de-DE" sz="1800" b="0" dirty="0">
                <a:solidFill>
                  <a:schemeClr val="accent2"/>
                </a:solidFill>
              </a:rPr>
              <a:t>die Gefahr einer Verbreitung in der Bevölkerung ist unter Umständen groß</a:t>
            </a:r>
            <a:r>
              <a:rPr lang="de-DE" sz="1800" b="0" dirty="0"/>
              <a:t>; normalerweise ist eine wirksame Vorbeugung oder Behandlung nicht möglich.</a:t>
            </a:r>
          </a:p>
          <a:p>
            <a:endParaRPr lang="de-DE" dirty="0"/>
          </a:p>
          <a:p>
            <a:endParaRPr lang="de-DE" dirty="0"/>
          </a:p>
        </p:txBody>
      </p:sp>
      <p:sp>
        <p:nvSpPr>
          <p:cNvPr id="7" name="Geschweifte Klammer rechts 6"/>
          <p:cNvSpPr/>
          <p:nvPr/>
        </p:nvSpPr>
        <p:spPr bwMode="auto">
          <a:xfrm>
            <a:off x="10893582" y="1515844"/>
            <a:ext cx="504056" cy="2057172"/>
          </a:xfrm>
          <a:prstGeom prst="righ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dirty="0">
              <a:latin typeface="Arial" charset="0"/>
              <a:ea typeface="ＭＳ Ｐゴシック" pitchFamily="1" charset="-128"/>
            </a:endParaRPr>
          </a:p>
        </p:txBody>
      </p:sp>
      <p:sp>
        <p:nvSpPr>
          <p:cNvPr id="8" name="Rechteck 7"/>
          <p:cNvSpPr/>
          <p:nvPr/>
        </p:nvSpPr>
        <p:spPr bwMode="auto">
          <a:xfrm rot="16200000">
            <a:off x="9339684" y="2871936"/>
            <a:ext cx="4536504" cy="3928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de-DE" sz="1600" dirty="0">
                <a:solidFill>
                  <a:schemeClr val="accent5"/>
                </a:solidFill>
                <a:latin typeface="Arial" panose="020B0604020202020204" pitchFamily="34" charset="0"/>
                <a:cs typeface="Arial" panose="020B0604020202020204" pitchFamily="34" charset="0"/>
              </a:rPr>
              <a:t>In der Regel auf Biogasanlagen vorzufinden</a:t>
            </a:r>
          </a:p>
        </p:txBody>
      </p:sp>
      <p:sp>
        <p:nvSpPr>
          <p:cNvPr id="9" name="Rechteck 8"/>
          <p:cNvSpPr/>
          <p:nvPr/>
        </p:nvSpPr>
        <p:spPr>
          <a:xfrm>
            <a:off x="5484300" y="6453337"/>
            <a:ext cx="971741" cy="246221"/>
          </a:xfrm>
          <a:prstGeom prst="rect">
            <a:avLst/>
          </a:prstGeom>
        </p:spPr>
        <p:txBody>
          <a:bodyPr wrap="none">
            <a:spAutoFit/>
          </a:bodyPr>
          <a:lstStyle/>
          <a:p>
            <a:pPr>
              <a:defRPr/>
            </a:pPr>
            <a:r>
              <a:rPr lang="de-DE" sz="1000" dirty="0">
                <a:latin typeface="Arial" panose="020B0604020202020204" pitchFamily="34" charset="0"/>
                <a:cs typeface="Arial" panose="020B0604020202020204" pitchFamily="34" charset="0"/>
              </a:rPr>
              <a:t>Quelle: BAUA</a:t>
            </a:r>
          </a:p>
        </p:txBody>
      </p:sp>
    </p:spTree>
    <p:extLst>
      <p:ext uri="{BB962C8B-B14F-4D97-AF65-F5344CB8AC3E}">
        <p14:creationId xmlns:p14="http://schemas.microsoft.com/office/powerpoint/2010/main" val="572970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8F6279-5BE8-8E36-B815-88028FB92BE2}"/>
              </a:ext>
            </a:extLst>
          </p:cNvPr>
          <p:cNvSpPr>
            <a:spLocks noGrp="1"/>
          </p:cNvSpPr>
          <p:nvPr>
            <p:ph type="title"/>
          </p:nvPr>
        </p:nvSpPr>
        <p:spPr>
          <a:xfrm>
            <a:off x="529170" y="228600"/>
            <a:ext cx="8735182" cy="1143000"/>
          </a:xfrm>
        </p:spPr>
        <p:txBody>
          <a:bodyPr/>
          <a:lstStyle/>
          <a:p>
            <a:r>
              <a:rPr lang="de-DE" sz="2400" dirty="0"/>
              <a:t>Nicht gezielte Tätigkeiten mit biologischen Arbeitsstoffen</a:t>
            </a:r>
            <a:br>
              <a:rPr lang="de-DE" sz="2400" dirty="0"/>
            </a:br>
            <a:r>
              <a:rPr lang="de-DE" sz="2000" dirty="0">
                <a:solidFill>
                  <a:schemeClr val="accent2"/>
                </a:solidFill>
              </a:rPr>
              <a:t>BioStoffV §2</a:t>
            </a:r>
          </a:p>
        </p:txBody>
      </p:sp>
      <p:sp>
        <p:nvSpPr>
          <p:cNvPr id="3" name="Datumsplatzhalter 2">
            <a:extLst>
              <a:ext uri="{FF2B5EF4-FFF2-40B4-BE49-F238E27FC236}">
                <a16:creationId xmlns:a16="http://schemas.microsoft.com/office/drawing/2014/main" id="{D1C63848-2D4C-6FD4-291B-FF01EC64F780}"/>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FA057225-9904-2F41-8457-0DE4E54C6AFC}"/>
              </a:ext>
            </a:extLst>
          </p:cNvPr>
          <p:cNvSpPr>
            <a:spLocks noGrp="1"/>
          </p:cNvSpPr>
          <p:nvPr>
            <p:ph type="sldNum" sz="quarter" idx="12"/>
          </p:nvPr>
        </p:nvSpPr>
        <p:spPr/>
        <p:txBody>
          <a:bodyPr/>
          <a:lstStyle/>
          <a:p>
            <a:fld id="{D6A5E5EF-0834-4E75-BB99-5BD99C2491AC}" type="slidenum">
              <a:rPr lang="de-DE" smtClean="0"/>
              <a:pPr/>
              <a:t>26</a:t>
            </a:fld>
            <a:endParaRPr lang="de-DE" dirty="0"/>
          </a:p>
        </p:txBody>
      </p:sp>
      <p:sp>
        <p:nvSpPr>
          <p:cNvPr id="5" name="Textplatzhalter 4">
            <a:extLst>
              <a:ext uri="{FF2B5EF4-FFF2-40B4-BE49-F238E27FC236}">
                <a16:creationId xmlns:a16="http://schemas.microsoft.com/office/drawing/2014/main" id="{048DC2F9-4DC9-4602-31D4-68355EE90FAA}"/>
              </a:ext>
            </a:extLst>
          </p:cNvPr>
          <p:cNvSpPr>
            <a:spLocks noGrp="1"/>
          </p:cNvSpPr>
          <p:nvPr>
            <p:ph type="body" sz="quarter" idx="13"/>
          </p:nvPr>
        </p:nvSpPr>
        <p:spPr>
          <a:xfrm>
            <a:off x="529169" y="1556792"/>
            <a:ext cx="11178119" cy="4752528"/>
          </a:xfrm>
        </p:spPr>
        <p:txBody>
          <a:bodyPr/>
          <a:lstStyle/>
          <a:p>
            <a:pPr marL="0" indent="0">
              <a:buNone/>
            </a:pPr>
            <a:r>
              <a:rPr lang="de-DE" sz="1800" dirty="0"/>
              <a:t>In der Biostoffverordnung (BioStoffV) wird unterschieden zwischen gezielten Tätigkeiten und nicht gezielten Tätigkeiten mit biologischen Arbeitsstoffen:</a:t>
            </a:r>
          </a:p>
          <a:p>
            <a:pPr marL="0" indent="0">
              <a:buNone/>
            </a:pPr>
            <a:endParaRPr lang="de-DE" sz="1000" dirty="0"/>
          </a:p>
          <a:p>
            <a:r>
              <a:rPr lang="de-DE" sz="1800" b="1" dirty="0"/>
              <a:t>Gezielte Tätigkeiten (§ 2 Abs. 8 BioStoffV)</a:t>
            </a:r>
            <a:br>
              <a:rPr lang="de-DE" sz="1800" dirty="0"/>
            </a:br>
            <a:r>
              <a:rPr lang="de-DE" sz="1800" dirty="0"/>
              <a:t>liegen vor, wenn biologische Arbeitsstoffe absichtlich eingesetzt werden, also wenn ihr Vorhandensein bekannt ist und gezielt mit ihnen gearbeitet wird (z. B. in einem mikrobiologischen Labor).</a:t>
            </a:r>
          </a:p>
          <a:p>
            <a:endParaRPr lang="de-DE" sz="1000" dirty="0"/>
          </a:p>
          <a:p>
            <a:r>
              <a:rPr lang="de-DE" sz="1800" b="1" dirty="0"/>
              <a:t>Nicht gezielte Tätigkeiten (§ 2 Abs. 9 BioStoffV)</a:t>
            </a:r>
            <a:br>
              <a:rPr lang="de-DE" sz="1800" b="1" dirty="0"/>
            </a:br>
            <a:r>
              <a:rPr lang="de-DE" sz="1800" dirty="0"/>
              <a:t>sind dagegen solche, bei denen biologische Arbeitsstoffe nicht absichtlich verwendet werden, sondern bei denen ihr Auftreten nur möglich oder wahrscheinlich ist.</a:t>
            </a:r>
            <a:br>
              <a:rPr lang="de-DE" sz="1800" dirty="0"/>
            </a:br>
            <a:r>
              <a:rPr lang="de-DE" sz="1800" dirty="0">
                <a:sym typeface="Wingdings" panose="05000000000000000000" pitchFamily="2" charset="2"/>
              </a:rPr>
              <a:t> </a:t>
            </a:r>
            <a:r>
              <a:rPr lang="de-DE" sz="1800" dirty="0"/>
              <a:t>Das bedeutet: Der biologische Arbeitsstoff ist nicht das Arbeitsmittel selbst, sondern kann als Begleitfaktor oder Nebenprodukt auftreten.</a:t>
            </a:r>
          </a:p>
          <a:p>
            <a:endParaRPr lang="de-DE" sz="1800" dirty="0"/>
          </a:p>
          <a:p>
            <a:pPr marL="0" indent="0" algn="ctr">
              <a:buNone/>
            </a:pPr>
            <a:r>
              <a:rPr lang="de-DE" sz="1800" dirty="0">
                <a:solidFill>
                  <a:schemeClr val="accent5"/>
                </a:solidFill>
                <a:sym typeface="Wingdings" panose="05000000000000000000" pitchFamily="2" charset="2"/>
              </a:rPr>
              <a:t> Bei Tätigkeiten in der Biogasanlage handelt es sich um „nicht gezielte Tätigkeiten“, daher ist keine Sicherheitsstufe erforderlich, die durch biologische Arbeitsstoffe auftretenden Gefährdungen sind jedoch in einer Gefährdungsbeurteilung zu ermitteln, zu bewerten und es sind entsprechende Schutzmaßnahmen abzuleiten!</a:t>
            </a:r>
            <a:endParaRPr lang="de-DE" sz="1800" dirty="0">
              <a:solidFill>
                <a:schemeClr val="accent5"/>
              </a:solidFill>
            </a:endParaRPr>
          </a:p>
        </p:txBody>
      </p:sp>
    </p:spTree>
    <p:extLst>
      <p:ext uri="{BB962C8B-B14F-4D97-AF65-F5344CB8AC3E}">
        <p14:creationId xmlns:p14="http://schemas.microsoft.com/office/powerpoint/2010/main" val="1887007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Gefährdungsbeurteilung (GBU)</a:t>
            </a:r>
            <a:br>
              <a:rPr lang="de-DE" dirty="0"/>
            </a:br>
            <a:r>
              <a:rPr lang="de-DE" sz="2000" dirty="0">
                <a:solidFill>
                  <a:schemeClr val="accent2"/>
                </a:solidFill>
              </a:rPr>
              <a:t>Biostoffe</a:t>
            </a:r>
            <a:endParaRPr lang="de-DE" sz="2000" dirty="0"/>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27</a:t>
            </a:fld>
            <a:endParaRPr lang="de-DE" dirty="0"/>
          </a:p>
        </p:txBody>
      </p:sp>
      <p:sp>
        <p:nvSpPr>
          <p:cNvPr id="5" name="Textplatzhalter 4"/>
          <p:cNvSpPr>
            <a:spLocks noGrp="1"/>
          </p:cNvSpPr>
          <p:nvPr>
            <p:ph type="body" sz="quarter" idx="13"/>
          </p:nvPr>
        </p:nvSpPr>
        <p:spPr/>
        <p:txBody>
          <a:bodyPr/>
          <a:lstStyle/>
          <a:p>
            <a:r>
              <a:rPr lang="de-DE" dirty="0"/>
              <a:t>Die GBU für Biostoffe ist analog der GBU für Gefahrstoffe durchzuführen, wobei hier keine Substitutionsprüfung erforderlich ist.</a:t>
            </a:r>
          </a:p>
          <a:p>
            <a:endParaRPr lang="de-DE" sz="1000" dirty="0"/>
          </a:p>
          <a:p>
            <a:r>
              <a:rPr lang="de-DE" dirty="0"/>
              <a:t>Im Rahmen der GBU für den Umgang mit Biostoffen sind </a:t>
            </a:r>
          </a:p>
          <a:p>
            <a:pPr marL="285750" indent="-285750">
              <a:buFont typeface="Arial" panose="020B0604020202020204" pitchFamily="34" charset="0"/>
              <a:buChar char="•"/>
            </a:pPr>
            <a:r>
              <a:rPr lang="de-DE" sz="1800" b="0" dirty="0"/>
              <a:t>die TRBA 500 (Grundlegende Maßnahmen bei Tätigkeiten mit Biostoffen) und </a:t>
            </a:r>
          </a:p>
          <a:p>
            <a:pPr marL="285750" indent="-285750">
              <a:buFont typeface="Arial" panose="020B0604020202020204" pitchFamily="34" charset="0"/>
              <a:buChar char="•"/>
            </a:pPr>
            <a:r>
              <a:rPr lang="de-DE" sz="1800" b="0" dirty="0"/>
              <a:t>die TRBA 230 (Spezielle Anforderungen für landwirtschaftliche Biogasanlagen) zu berücksichtigen. </a:t>
            </a:r>
          </a:p>
          <a:p>
            <a:pPr marL="285750" indent="-285750">
              <a:buFont typeface="Arial" panose="020B0604020202020204" pitchFamily="34" charset="0"/>
              <a:buChar char="•"/>
            </a:pPr>
            <a:r>
              <a:rPr lang="de-DE" sz="1800" b="0" dirty="0"/>
              <a:t>Bei dem Einsatz von besonderen Einsatzstoffen ist auch die TRBA 214 zu beachten.</a:t>
            </a:r>
          </a:p>
          <a:p>
            <a:pPr marL="285750" indent="-285750">
              <a:buFont typeface="Arial" panose="020B0604020202020204" pitchFamily="34" charset="0"/>
              <a:buChar char="•"/>
            </a:pPr>
            <a:endParaRPr lang="de-DE" sz="1000" b="0" dirty="0"/>
          </a:p>
          <a:p>
            <a:r>
              <a:rPr lang="de-DE" dirty="0"/>
              <a:t>Die Schutzmaßnahmen sind nach dem TOP Prinzip zu ergreifen:</a:t>
            </a:r>
            <a:endParaRPr lang="de-DE" sz="1000" dirty="0"/>
          </a:p>
          <a:p>
            <a:r>
              <a:rPr lang="de-DE" dirty="0">
                <a:solidFill>
                  <a:schemeClr val="accent5"/>
                </a:solidFill>
              </a:rPr>
              <a:t>T</a:t>
            </a:r>
            <a:r>
              <a:rPr lang="de-DE" dirty="0"/>
              <a:t>echnische Schutzmaßnahmen:</a:t>
            </a:r>
          </a:p>
          <a:p>
            <a:pPr marL="285750" indent="-285750">
              <a:buFont typeface="Arial" panose="020B0604020202020204" pitchFamily="34" charset="0"/>
              <a:buChar char="•"/>
            </a:pPr>
            <a:r>
              <a:rPr lang="de-DE" sz="1800" b="0" dirty="0"/>
              <a:t>Bereitstellen von Waschgelegenheiten</a:t>
            </a:r>
          </a:p>
          <a:p>
            <a:pPr marL="285750" indent="-285750">
              <a:buFont typeface="Arial" panose="020B0604020202020204" pitchFamily="34" charset="0"/>
              <a:buChar char="•"/>
            </a:pPr>
            <a:r>
              <a:rPr lang="de-DE" sz="1800" b="0" dirty="0"/>
              <a:t>Bereitstellen von Schwarz-Weiß-Trennung (min. über Doppelspind)</a:t>
            </a:r>
          </a:p>
          <a:p>
            <a:pPr marL="285750" indent="-285750">
              <a:buFont typeface="Arial" panose="020B0604020202020204" pitchFamily="34" charset="0"/>
              <a:buChar char="•"/>
            </a:pPr>
            <a:r>
              <a:rPr lang="de-DE" sz="1800" b="0" dirty="0"/>
              <a:t>Bereitstellen von Einrichtungen zur Reinigung von verschmutztem Schuhwerk</a:t>
            </a:r>
          </a:p>
        </p:txBody>
      </p:sp>
    </p:spTree>
    <p:extLst>
      <p:ext uri="{BB962C8B-B14F-4D97-AF65-F5344CB8AC3E}">
        <p14:creationId xmlns:p14="http://schemas.microsoft.com/office/powerpoint/2010/main" val="3956146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Gefährdungsbeurteilung</a:t>
            </a:r>
            <a:br>
              <a:rPr lang="de-DE" dirty="0"/>
            </a:br>
            <a:r>
              <a:rPr lang="de-DE" sz="2000" dirty="0">
                <a:solidFill>
                  <a:schemeClr val="accent2"/>
                </a:solidFill>
              </a:rPr>
              <a:t>Biostoffe</a:t>
            </a:r>
            <a:endParaRPr lang="de-DE" sz="2000" dirty="0"/>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28</a:t>
            </a:fld>
            <a:endParaRPr lang="de-DE" dirty="0"/>
          </a:p>
        </p:txBody>
      </p:sp>
      <p:sp>
        <p:nvSpPr>
          <p:cNvPr id="5" name="Textplatzhalter 4"/>
          <p:cNvSpPr>
            <a:spLocks noGrp="1"/>
          </p:cNvSpPr>
          <p:nvPr>
            <p:ph type="body" sz="quarter" idx="13"/>
          </p:nvPr>
        </p:nvSpPr>
        <p:spPr/>
        <p:txBody>
          <a:bodyPr/>
          <a:lstStyle/>
          <a:p>
            <a:pPr marL="0" indent="0">
              <a:buNone/>
            </a:pPr>
            <a:r>
              <a:rPr lang="de-DE" b="1" dirty="0">
                <a:solidFill>
                  <a:schemeClr val="accent5"/>
                </a:solidFill>
              </a:rPr>
              <a:t>O</a:t>
            </a:r>
            <a:r>
              <a:rPr lang="de-DE" b="1" dirty="0"/>
              <a:t>rganisatorische Maßnahmen</a:t>
            </a:r>
          </a:p>
          <a:p>
            <a:pPr marL="342900" indent="-342900">
              <a:buFont typeface="Arial" panose="020B0604020202020204" pitchFamily="34" charset="0"/>
              <a:buChar char="•"/>
            </a:pPr>
            <a:r>
              <a:rPr lang="de-DE" sz="1800" b="0" dirty="0"/>
              <a:t>Bereitstellen von Schutzkleidung und PSA</a:t>
            </a:r>
          </a:p>
          <a:p>
            <a:pPr marL="342900" indent="-342900">
              <a:buFont typeface="Arial" panose="020B0604020202020204" pitchFamily="34" charset="0"/>
              <a:buChar char="•"/>
            </a:pPr>
            <a:r>
              <a:rPr lang="de-DE" sz="1800" b="0" dirty="0"/>
              <a:t>Reinigung von Arbeitsmitteln und Arbeitsräumen (Reinigungsplan)</a:t>
            </a:r>
          </a:p>
          <a:p>
            <a:pPr marL="342900" indent="-342900">
              <a:buFont typeface="Arial" panose="020B0604020202020204" pitchFamily="34" charset="0"/>
              <a:buChar char="•"/>
            </a:pPr>
            <a:r>
              <a:rPr lang="de-DE" sz="1800" b="0" dirty="0"/>
              <a:t>Organisation von persönlichen Hygienemaßnahmen (Hygieneplan und  Hautschutzplan)</a:t>
            </a:r>
          </a:p>
          <a:p>
            <a:pPr marL="342900" indent="-342900">
              <a:buFont typeface="Arial" panose="020B0604020202020204" pitchFamily="34" charset="0"/>
              <a:buChar char="•"/>
            </a:pPr>
            <a:r>
              <a:rPr lang="de-DE" sz="1800" b="0" dirty="0"/>
              <a:t>Organisation von arbeitsmedizinischer Beratung und Vorsorge</a:t>
            </a:r>
          </a:p>
          <a:p>
            <a:pPr marL="342900" indent="-342900">
              <a:buFont typeface="Arial" panose="020B0604020202020204" pitchFamily="34" charset="0"/>
              <a:buChar char="•"/>
            </a:pPr>
            <a:r>
              <a:rPr lang="de-DE" sz="1800" b="0" dirty="0"/>
              <a:t>Reinigung von verschmutzter Arbeits- und Schutzkleidung (intern- o. extern)</a:t>
            </a:r>
          </a:p>
          <a:p>
            <a:pPr marL="342900" indent="-342900">
              <a:buFont typeface="Arial" panose="020B0604020202020204" pitchFamily="34" charset="0"/>
              <a:buChar char="•"/>
            </a:pPr>
            <a:r>
              <a:rPr lang="de-DE" sz="1800" b="0" dirty="0"/>
              <a:t>Erstellen von Betriebsanweisungen und Unterweisung der Beschäftigten</a:t>
            </a:r>
          </a:p>
          <a:p>
            <a:pPr marL="342900" indent="-342900">
              <a:buFont typeface="Arial" panose="020B0604020202020204" pitchFamily="34" charset="0"/>
              <a:buChar char="•"/>
            </a:pPr>
            <a:endParaRPr lang="de-DE" sz="1000" b="1" dirty="0"/>
          </a:p>
          <a:p>
            <a:pPr marL="0" indent="0">
              <a:buNone/>
            </a:pPr>
            <a:r>
              <a:rPr lang="de-DE" b="1" dirty="0">
                <a:solidFill>
                  <a:schemeClr val="accent5"/>
                </a:solidFill>
              </a:rPr>
              <a:t>P</a:t>
            </a:r>
            <a:r>
              <a:rPr lang="de-DE" b="1" dirty="0"/>
              <a:t>ersönliche Maßnahmen</a:t>
            </a:r>
          </a:p>
          <a:p>
            <a:pPr marL="342900" indent="-342900">
              <a:buFont typeface="Arial" panose="020B0604020202020204" pitchFamily="34" charset="0"/>
              <a:buChar char="•"/>
            </a:pPr>
            <a:r>
              <a:rPr lang="de-DE" sz="1800" b="0" dirty="0"/>
              <a:t>Beachten des Hygieneplans u. des Hautschutzplans insbesondere vor Pausen</a:t>
            </a:r>
          </a:p>
          <a:p>
            <a:pPr marL="342900" indent="-342900">
              <a:buFont typeface="Arial" panose="020B0604020202020204" pitchFamily="34" charset="0"/>
              <a:buChar char="•"/>
            </a:pPr>
            <a:r>
              <a:rPr lang="de-DE" sz="1800" b="0" dirty="0"/>
              <a:t>Tragen von PSA</a:t>
            </a:r>
          </a:p>
          <a:p>
            <a:pPr marL="342900" indent="-342900">
              <a:buFont typeface="Arial" panose="020B0604020202020204" pitchFamily="34" charset="0"/>
              <a:buChar char="•"/>
            </a:pPr>
            <a:r>
              <a:rPr lang="de-DE" sz="1800" b="0" dirty="0"/>
              <a:t>Essen, Trinken, Rauchen nur in sauberen Bereichen</a:t>
            </a:r>
          </a:p>
          <a:p>
            <a:pPr marL="342900" indent="-342900">
              <a:buFont typeface="Arial" panose="020B0604020202020204" pitchFamily="34" charset="0"/>
              <a:buChar char="•"/>
            </a:pPr>
            <a:r>
              <a:rPr lang="de-DE" sz="1800" b="0" dirty="0"/>
              <a:t>Regelmäßige Handdesinfektion</a:t>
            </a:r>
          </a:p>
        </p:txBody>
      </p:sp>
    </p:spTree>
    <p:extLst>
      <p:ext uri="{BB962C8B-B14F-4D97-AF65-F5344CB8AC3E}">
        <p14:creationId xmlns:p14="http://schemas.microsoft.com/office/powerpoint/2010/main" val="116098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Hilfsmittel</a:t>
              </a:r>
              <a:endParaRPr lang="de-DE" altLang="de-DE" sz="2000" dirty="0">
                <a:latin typeface="+mj-lt"/>
              </a:endParaRP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10" name="Datumsplatzhalter 9"/>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29</a:t>
            </a:fld>
            <a:endParaRPr lang="de-DE" dirty="0"/>
          </a:p>
        </p:txBody>
      </p:sp>
    </p:spTree>
    <p:extLst>
      <p:ext uri="{BB962C8B-B14F-4D97-AF65-F5344CB8AC3E}">
        <p14:creationId xmlns:p14="http://schemas.microsoft.com/office/powerpoint/2010/main" val="199478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Richtiger Umgang mit Gefahrstoffen</a:t>
              </a: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10" name="Datumsplatzhalter 9"/>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3</a:t>
            </a:fld>
            <a:endParaRPr lang="de-D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Hilfsmittel</a:t>
            </a:r>
            <a:br>
              <a:rPr lang="de-DE" dirty="0"/>
            </a:br>
            <a:r>
              <a:rPr lang="de-DE" sz="2000" dirty="0">
                <a:solidFill>
                  <a:schemeClr val="accent2"/>
                </a:solidFill>
              </a:rPr>
              <a:t>Gefahrstoffe und Biostoffe</a:t>
            </a:r>
            <a:endParaRPr lang="de-DE" sz="2000" dirty="0"/>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30</a:t>
            </a:fld>
            <a:endParaRPr lang="de-DE" dirty="0"/>
          </a:p>
        </p:txBody>
      </p:sp>
      <p:sp>
        <p:nvSpPr>
          <p:cNvPr id="5" name="Textplatzhalter 4"/>
          <p:cNvSpPr>
            <a:spLocks noGrp="1"/>
          </p:cNvSpPr>
          <p:nvPr>
            <p:ph type="body" sz="quarter" idx="13"/>
          </p:nvPr>
        </p:nvSpPr>
        <p:spPr>
          <a:xfrm>
            <a:off x="529167" y="1556792"/>
            <a:ext cx="6934985" cy="4536504"/>
          </a:xfrm>
        </p:spPr>
        <p:txBody>
          <a:bodyPr/>
          <a:lstStyle/>
          <a:p>
            <a:pPr marL="180975" indent="-180975"/>
            <a:r>
              <a:rPr lang="de-DE" altLang="de-DE" sz="1800" dirty="0"/>
              <a:t>Sicher arbeiten mit Gefahrstoffen: </a:t>
            </a:r>
          </a:p>
          <a:p>
            <a:pPr marL="0" indent="0">
              <a:buNone/>
            </a:pPr>
            <a:r>
              <a:rPr lang="de-DE" sz="1600" b="0" dirty="0">
                <a:hlinkClick r:id="rId2"/>
              </a:rPr>
              <a:t>www.bgetem.de, WebCode M18724371</a:t>
            </a:r>
            <a:r>
              <a:rPr lang="de-DE" sz="1600" b="0" dirty="0"/>
              <a:t> </a:t>
            </a:r>
          </a:p>
          <a:p>
            <a:pPr marL="180975" indent="-180975"/>
            <a:endParaRPr lang="de-DE" sz="1000" b="0" dirty="0"/>
          </a:p>
          <a:p>
            <a:pPr marL="180975" indent="-180975"/>
            <a:r>
              <a:rPr lang="de-DE" sz="1800" dirty="0"/>
              <a:t>Unterweisungsfilm: </a:t>
            </a:r>
          </a:p>
          <a:p>
            <a:pPr marL="0" indent="0">
              <a:buNone/>
            </a:pPr>
            <a:r>
              <a:rPr lang="de-DE" sz="1600" dirty="0">
                <a:hlinkClick r:id="rId3"/>
              </a:rPr>
              <a:t>Biologische Arbeitsstoffe in Biogasanlagen</a:t>
            </a:r>
            <a:endParaRPr lang="de-DE" sz="1600" dirty="0"/>
          </a:p>
          <a:p>
            <a:pPr marL="180975" indent="-180975">
              <a:buNone/>
            </a:pPr>
            <a:endParaRPr lang="de-DE" sz="1000" dirty="0"/>
          </a:p>
          <a:p>
            <a:pPr marL="180975" indent="-180975"/>
            <a:r>
              <a:rPr lang="de-DE" sz="1800" dirty="0"/>
              <a:t>Muster Betriebsanweisungen der SVLFG und der BG ETEM:</a:t>
            </a:r>
          </a:p>
          <a:p>
            <a:pPr marL="0" indent="0">
              <a:buNone/>
            </a:pPr>
            <a:r>
              <a:rPr lang="de-DE" sz="1600" dirty="0">
                <a:hlinkClick r:id="rId4"/>
              </a:rPr>
              <a:t>SVLFG | Biostoffe</a:t>
            </a:r>
            <a:endParaRPr lang="de-DE" sz="1600" dirty="0"/>
          </a:p>
          <a:p>
            <a:pPr marL="0" indent="0">
              <a:buNone/>
            </a:pPr>
            <a:endParaRPr lang="de-DE" sz="1000" dirty="0"/>
          </a:p>
          <a:p>
            <a:pPr marL="180975" indent="-180975"/>
            <a:r>
              <a:rPr lang="de-DE" sz="1800" dirty="0"/>
              <a:t>Muster für einen Reinigungs- und Hygieneplan in der TRBA 500 Anhang 1</a:t>
            </a:r>
          </a:p>
          <a:p>
            <a:pPr marL="0" indent="0">
              <a:buNone/>
            </a:pPr>
            <a:r>
              <a:rPr lang="de-DE" sz="1600" dirty="0">
                <a:hlinkClick r:id="rId5"/>
              </a:rPr>
              <a:t>BAuA - Regelwerk - TRBA 500 Grundlegende Maßnahmen bei Tätigkeiten mit biologischen Arbeitsstoffen - Bundesanstalt für Arbeitsschutz und Arbeitsmedizin</a:t>
            </a:r>
            <a:endParaRPr lang="de-DE" sz="1600" b="0" dirty="0"/>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4076" y="1292257"/>
            <a:ext cx="3452516" cy="4873047"/>
          </a:xfrm>
          <a:prstGeom prst="rect">
            <a:avLst/>
          </a:prstGeom>
          <a:ln>
            <a:solidFill>
              <a:schemeClr val="tx1"/>
            </a:solidFill>
          </a:ln>
        </p:spPr>
      </p:pic>
    </p:spTree>
    <p:extLst>
      <p:ext uri="{BB962C8B-B14F-4D97-AF65-F5344CB8AC3E}">
        <p14:creationId xmlns:p14="http://schemas.microsoft.com/office/powerpoint/2010/main" val="44170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pPr>
                <a:defRPr/>
              </a:pPr>
              <a:t>31</a:t>
            </a:fld>
            <a:endParaRPr lang="de-DE" dirty="0"/>
          </a:p>
        </p:txBody>
      </p:sp>
      <p:sp>
        <p:nvSpPr>
          <p:cNvPr id="30723" name="Inhaltsplatzhalter 2"/>
          <p:cNvSpPr>
            <a:spLocks noGrp="1"/>
          </p:cNvSpPr>
          <p:nvPr>
            <p:ph type="body" sz="quarter" idx="13"/>
          </p:nvPr>
        </p:nvSpPr>
        <p:spPr>
          <a:xfrm>
            <a:off x="2063552" y="2276873"/>
            <a:ext cx="8604448" cy="714375"/>
          </a:xfrm>
          <a:prstGeom prst="rect">
            <a:avLst/>
          </a:prstGeom>
        </p:spPr>
        <p:txBody>
          <a:bodyPr/>
          <a:lstStyle/>
          <a:p>
            <a:pPr>
              <a:buFontTx/>
              <a:buNone/>
              <a:defRPr/>
            </a:pPr>
            <a:r>
              <a:rPr lang="de-DE" sz="3600" b="0" dirty="0">
                <a:solidFill>
                  <a:schemeClr val="accent3"/>
                </a:solidFill>
                <a:cs typeface="TradeGothic Bold"/>
              </a:rPr>
              <a:t>Vielen Dank für Ihre Aufmerksamkeit!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70" y="228600"/>
            <a:ext cx="10967430" cy="1143000"/>
          </a:xfrm>
        </p:spPr>
        <p:txBody>
          <a:bodyPr>
            <a:normAutofit/>
          </a:bodyPr>
          <a:lstStyle/>
          <a:p>
            <a:r>
              <a:rPr lang="de-DE" sz="2800" dirty="0"/>
              <a:t>Gefährdungen </a:t>
            </a:r>
            <a:r>
              <a:rPr lang="de-DE" dirty="0"/>
              <a:t>durch Gefahrstoffe  </a:t>
            </a:r>
            <a:br>
              <a:rPr lang="de-DE" dirty="0"/>
            </a:br>
            <a:r>
              <a:rPr lang="de-DE" sz="2200" dirty="0">
                <a:solidFill>
                  <a:schemeClr val="accent2"/>
                </a:solidFill>
              </a:rPr>
              <a:t>TRGS 529 Nr. 3.2.1</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pPr>
                <a:defRPr/>
              </a:pPr>
              <a:t>4</a:t>
            </a:fld>
            <a:endParaRPr lang="de-DE" dirty="0"/>
          </a:p>
        </p:txBody>
      </p:sp>
      <p:sp>
        <p:nvSpPr>
          <p:cNvPr id="3" name="Inhaltsplatzhalter 2"/>
          <p:cNvSpPr>
            <a:spLocks noGrp="1"/>
          </p:cNvSpPr>
          <p:nvPr>
            <p:ph type="body" sz="quarter" idx="13"/>
          </p:nvPr>
        </p:nvSpPr>
        <p:spPr>
          <a:xfrm>
            <a:off x="529169" y="1556792"/>
            <a:ext cx="11543495" cy="4968552"/>
          </a:xfrm>
          <a:prstGeom prst="rect">
            <a:avLst/>
          </a:prstGeom>
        </p:spPr>
        <p:txBody>
          <a:bodyPr>
            <a:noAutofit/>
          </a:bodyPr>
          <a:lstStyle/>
          <a:p>
            <a:pPr marL="0" indent="0">
              <a:buNone/>
            </a:pPr>
            <a:r>
              <a:rPr lang="de-DE" sz="1600" dirty="0"/>
              <a:t>Es gibt Tätigkeiten auf Biogasanlagen, bei denen der Kontakt zu Zusatz- und Hilfsstoffen (z.B. Tätigkeiten an Einbringtechnik) sowie anderen Gefahrstoffen (z.B. Beton-Beschichtungen, Lösungsmittel, Fette, Öle, Rostlöser, etc.) gegeben sein kann.</a:t>
            </a:r>
          </a:p>
          <a:p>
            <a:pPr marL="0" indent="0">
              <a:buNone/>
            </a:pPr>
            <a:endParaRPr lang="de-DE" sz="800" b="1" dirty="0"/>
          </a:p>
          <a:p>
            <a:pPr marL="0" indent="0">
              <a:buNone/>
            </a:pPr>
            <a:r>
              <a:rPr lang="de-DE" sz="1800" b="1" dirty="0"/>
              <a:t>Mögliche Gefährdungen / Wirkungen von z.B. Bremsenreiniger: </a:t>
            </a:r>
          </a:p>
          <a:p>
            <a:pPr marL="0" indent="0">
              <a:buNone/>
            </a:pPr>
            <a:r>
              <a:rPr lang="de-DE" sz="1600" b="1" dirty="0"/>
              <a:t>1. Gesundheitsgefahren</a:t>
            </a:r>
          </a:p>
          <a:p>
            <a:pPr marL="542925" indent="-277813"/>
            <a:r>
              <a:rPr lang="de-DE" sz="1400" dirty="0"/>
              <a:t>Einatmen der Dämpfe: reizt Atemwege, kann Benommenheit, Schwindel, Kopfschmerzen bis hin zu Bewusstlosigkeit verursachen</a:t>
            </a:r>
          </a:p>
          <a:p>
            <a:pPr marL="542925" indent="-277813"/>
            <a:r>
              <a:rPr lang="de-DE" sz="1400" dirty="0"/>
              <a:t>Hautkontakt: entfettet die Haut stark und kann zu Hautreizungen, Ekzeme und Dermatitis führen</a:t>
            </a:r>
          </a:p>
          <a:p>
            <a:pPr marL="542925" indent="-277813"/>
            <a:r>
              <a:rPr lang="de-DE" sz="1400" dirty="0"/>
              <a:t>Augenkontakt: schwere Reizungen bis Verätzungen</a:t>
            </a:r>
          </a:p>
          <a:p>
            <a:pPr marL="542925" indent="-277813"/>
            <a:r>
              <a:rPr lang="de-DE" sz="1400" dirty="0"/>
              <a:t>Verschlucken: sehr gefährlich, Gefahr einer chemischen Pneumonie (Lungenentzündung durch Aspiration)</a:t>
            </a:r>
          </a:p>
          <a:p>
            <a:pPr marL="0" indent="0">
              <a:buNone/>
            </a:pPr>
            <a:r>
              <a:rPr lang="de-DE" sz="1600" b="1" dirty="0"/>
              <a:t>2. Brand- und Explosionsgefahr</a:t>
            </a:r>
          </a:p>
          <a:p>
            <a:pPr marL="542925" indent="-277813"/>
            <a:r>
              <a:rPr lang="de-DE" sz="1400" dirty="0"/>
              <a:t>Viele Bremsenreiniger sind leichtentzündlich (meist Kohlenwasserstoff-Gemische)</a:t>
            </a:r>
          </a:p>
          <a:p>
            <a:pPr marL="542925" indent="-277813"/>
            <a:r>
              <a:rPr lang="de-DE" sz="1400" dirty="0"/>
              <a:t>Dämpfe sind schwerer als Luft, sammeln sich also in Gruben, Schächten, Tanks </a:t>
            </a:r>
          </a:p>
          <a:p>
            <a:pPr marL="542925" indent="-277813"/>
            <a:r>
              <a:rPr lang="de-DE" sz="1400" dirty="0"/>
              <a:t>Funken, heiße Oberflächen, Rauchen können als Zündquelle dienen</a:t>
            </a:r>
          </a:p>
          <a:p>
            <a:pPr marL="0" indent="0">
              <a:buNone/>
            </a:pPr>
            <a:r>
              <a:rPr lang="de-DE" sz="1800" b="1" dirty="0"/>
              <a:t>3. </a:t>
            </a:r>
            <a:r>
              <a:rPr lang="de-DE" sz="1600" b="1" dirty="0"/>
              <a:t>Chemische Gefährdungen</a:t>
            </a:r>
          </a:p>
          <a:p>
            <a:pPr marL="542925" indent="-277813"/>
            <a:r>
              <a:rPr lang="de-DE" sz="1400" dirty="0"/>
              <a:t>Manche Produkte enthalten Chlorverbindungen (</a:t>
            </a:r>
            <a:r>
              <a:rPr lang="de-DE" sz="1400" dirty="0">
                <a:solidFill>
                  <a:srgbClr val="0082B0"/>
                </a:solidFill>
              </a:rPr>
              <a:t>reagieren bei Hitze, Flammen, heißen Oberflächen </a:t>
            </a:r>
            <a:r>
              <a:rPr lang="de-DE" sz="1400" dirty="0">
                <a:solidFill>
                  <a:srgbClr val="0082B0"/>
                </a:solidFill>
                <a:sym typeface="Wingdings" panose="05000000000000000000" pitchFamily="2" charset="2"/>
              </a:rPr>
              <a:t> </a:t>
            </a:r>
            <a:r>
              <a:rPr lang="de-DE" sz="1400" dirty="0">
                <a:solidFill>
                  <a:srgbClr val="0082B0"/>
                </a:solidFill>
              </a:rPr>
              <a:t>Bildung von Phosgen (hochgiftig!)</a:t>
            </a:r>
          </a:p>
          <a:p>
            <a:pPr marL="542925" indent="-277813"/>
            <a:r>
              <a:rPr lang="de-DE" sz="1400" dirty="0"/>
              <a:t>Reaktionsgefahr mit starken Oxidationsmitteln.</a:t>
            </a:r>
          </a:p>
          <a:p>
            <a:r>
              <a:rPr lang="de-DE" sz="1600" b="1" dirty="0"/>
              <a:t>4. Gefahren für die Umwelt</a:t>
            </a:r>
          </a:p>
          <a:p>
            <a:pPr marL="542925" indent="-277813"/>
            <a:r>
              <a:rPr lang="de-DE" sz="1400" dirty="0"/>
              <a:t>Gewässer können verunreinigt werden, …</a:t>
            </a:r>
          </a:p>
          <a:p>
            <a:endParaRPr lang="de-DE" sz="1600" dirty="0"/>
          </a:p>
          <a:p>
            <a:pPr>
              <a:buNone/>
            </a:pPr>
            <a:endParaRPr lang="de-DE" dirty="0"/>
          </a:p>
        </p:txBody>
      </p:sp>
    </p:spTree>
    <p:extLst>
      <p:ext uri="{BB962C8B-B14F-4D97-AF65-F5344CB8AC3E}">
        <p14:creationId xmlns:p14="http://schemas.microsoft.com/office/powerpoint/2010/main" val="358297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p:nvPr>
            <p:extLst>
              <p:ext uri="{D42A27DB-BD31-4B8C-83A1-F6EECF244321}">
                <p14:modId xmlns:p14="http://schemas.microsoft.com/office/powerpoint/2010/main" val="3763745"/>
              </p:ext>
            </p:extLst>
          </p:nvPr>
        </p:nvGraphicFramePr>
        <p:xfrm>
          <a:off x="227348" y="3022257"/>
          <a:ext cx="11737303" cy="260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p:txBody>
          <a:bodyPr/>
          <a:lstStyle/>
          <a:p>
            <a:r>
              <a:rPr lang="de-DE" sz="2800" dirty="0"/>
              <a:t>Gefährdungsbeurteilung Gefahrstoffe I</a:t>
            </a:r>
            <a:br>
              <a:rPr lang="de-DE" dirty="0"/>
            </a:br>
            <a:r>
              <a:rPr lang="de-DE" sz="2000" dirty="0">
                <a:solidFill>
                  <a:schemeClr val="accent2"/>
                </a:solidFill>
              </a:rPr>
              <a:t>TRGS 529 Nr. 3.1 und 3.2.3</a:t>
            </a:r>
          </a:p>
        </p:txBody>
      </p:sp>
      <p:sp>
        <p:nvSpPr>
          <p:cNvPr id="4" name="Datumsplatzhalter 3"/>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pPr>
                <a:defRPr/>
              </a:pPr>
              <a:t>5</a:t>
            </a:fld>
            <a:endParaRPr lang="de-DE" dirty="0"/>
          </a:p>
        </p:txBody>
      </p:sp>
      <p:sp>
        <p:nvSpPr>
          <p:cNvPr id="3" name="Inhaltsplatzhalter 2"/>
          <p:cNvSpPr>
            <a:spLocks noGrp="1"/>
          </p:cNvSpPr>
          <p:nvPr>
            <p:ph type="body" sz="quarter" idx="13"/>
          </p:nvPr>
        </p:nvSpPr>
        <p:spPr>
          <a:prstGeom prst="rect">
            <a:avLst/>
          </a:prstGeom>
        </p:spPr>
        <p:txBody>
          <a:bodyPr/>
          <a:lstStyle/>
          <a:p>
            <a:pPr marL="0" indent="0">
              <a:buClr>
                <a:schemeClr val="tx1"/>
              </a:buClr>
              <a:buNone/>
            </a:pPr>
            <a:r>
              <a:rPr lang="de-DE" sz="1800" b="1" dirty="0"/>
              <a:t>Im Rahmen der</a:t>
            </a:r>
            <a:r>
              <a:rPr lang="de-DE" sz="1800" b="1" dirty="0">
                <a:solidFill>
                  <a:schemeClr val="tx1"/>
                </a:solidFill>
              </a:rPr>
              <a:t> Gefährdungsbeurteilung </a:t>
            </a:r>
            <a:r>
              <a:rPr lang="de-DE" sz="1800" b="1" dirty="0"/>
              <a:t>hat der </a:t>
            </a:r>
            <a:r>
              <a:rPr lang="de-DE" sz="1800" b="1" dirty="0">
                <a:solidFill>
                  <a:schemeClr val="accent5"/>
                </a:solidFill>
              </a:rPr>
              <a:t>Arbeitgeber</a:t>
            </a:r>
            <a:r>
              <a:rPr lang="de-DE" sz="1800" b="1" dirty="0"/>
              <a:t> zu ermitteln, </a:t>
            </a:r>
          </a:p>
          <a:p>
            <a:pPr marL="625475" lvl="1" indent="-355600">
              <a:buClr>
                <a:schemeClr val="tx1"/>
              </a:buClr>
            </a:pPr>
            <a:r>
              <a:rPr lang="de-DE" sz="1800" dirty="0"/>
              <a:t>ob Beschäftigte </a:t>
            </a:r>
            <a:r>
              <a:rPr lang="de-DE" sz="1800" dirty="0">
                <a:solidFill>
                  <a:schemeClr val="accent5"/>
                </a:solidFill>
              </a:rPr>
              <a:t>Tätigkeiten mit Gefahrstoffen </a:t>
            </a:r>
            <a:r>
              <a:rPr lang="de-DE" sz="1800" dirty="0">
                <a:solidFill>
                  <a:schemeClr val="tx1"/>
                </a:solidFill>
              </a:rPr>
              <a:t>durchführen oder </a:t>
            </a:r>
          </a:p>
          <a:p>
            <a:pPr marL="625475" lvl="1" indent="-355600">
              <a:buClr>
                <a:schemeClr val="tx1"/>
              </a:buClr>
            </a:pPr>
            <a:r>
              <a:rPr lang="de-DE" sz="1800" dirty="0">
                <a:solidFill>
                  <a:schemeClr val="accent5"/>
                </a:solidFill>
              </a:rPr>
              <a:t>ob Gefahrstoffe bei diesen Tätigkeiten entstehen o. freigesetzt werden. </a:t>
            </a:r>
          </a:p>
          <a:p>
            <a:pPr>
              <a:buClr>
                <a:schemeClr val="tx1"/>
              </a:buClr>
              <a:buNone/>
            </a:pPr>
            <a:r>
              <a:rPr lang="de-DE" sz="1800" b="0" dirty="0"/>
              <a:t>Ist dies der Fall, so sind entsprechende Schutzmaßnahmen zu ergreifen und zu dokumentieren.</a:t>
            </a:r>
            <a:endParaRPr lang="de-DE" sz="1800" b="0" dirty="0">
              <a:solidFill>
                <a:schemeClr val="accent5"/>
              </a:solidFill>
            </a:endParaRPr>
          </a:p>
          <a:p>
            <a:pPr marL="0" indent="0">
              <a:buClr>
                <a:schemeClr val="tx1"/>
              </a:buClr>
              <a:buNone/>
            </a:pPr>
            <a:endParaRPr lang="de-DE" sz="1800" b="0" dirty="0"/>
          </a:p>
        </p:txBody>
      </p:sp>
      <p:cxnSp>
        <p:nvCxnSpPr>
          <p:cNvPr id="10" name="Gerade Verbindung mit Pfeil 9"/>
          <p:cNvCxnSpPr/>
          <p:nvPr/>
        </p:nvCxnSpPr>
        <p:spPr bwMode="auto">
          <a:xfrm>
            <a:off x="2502787" y="5622823"/>
            <a:ext cx="6912768" cy="0"/>
          </a:xfrm>
          <a:prstGeom prst="straightConnector1">
            <a:avLst/>
          </a:prstGeom>
          <a:solidFill>
            <a:schemeClr val="accent1"/>
          </a:solidFill>
          <a:ln w="76200" cap="rnd" cmpd="sng" algn="ctr">
            <a:solidFill>
              <a:schemeClr val="accent5"/>
            </a:solidFill>
            <a:prstDash val="solid"/>
            <a:round/>
            <a:headEnd type="none" w="lg" len="lg"/>
            <a:tailEnd type="triangle" w="lg" len="lg"/>
          </a:ln>
          <a:effectLst/>
        </p:spPr>
      </p:cxnSp>
      <p:sp>
        <p:nvSpPr>
          <p:cNvPr id="11" name="Textfeld 10"/>
          <p:cNvSpPr txBox="1"/>
          <p:nvPr/>
        </p:nvSpPr>
        <p:spPr>
          <a:xfrm>
            <a:off x="4331803" y="5742550"/>
            <a:ext cx="3528392" cy="400110"/>
          </a:xfrm>
          <a:prstGeom prst="rect">
            <a:avLst/>
          </a:prstGeom>
          <a:noFill/>
        </p:spPr>
        <p:txBody>
          <a:bodyPr wrap="square" rtlCol="0">
            <a:spAutoFit/>
          </a:bodyPr>
          <a:lstStyle/>
          <a:p>
            <a:pPr algn="ctr"/>
            <a:r>
              <a:rPr lang="de-DE" sz="2000" dirty="0">
                <a:latin typeface="Arial" pitchFamily="34" charset="0"/>
                <a:cs typeface="Arial" pitchFamily="34" charset="0"/>
              </a:rPr>
              <a:t>Rangfolge</a:t>
            </a:r>
          </a:p>
        </p:txBody>
      </p:sp>
      <p:sp>
        <p:nvSpPr>
          <p:cNvPr id="6" name="Ellipse 5">
            <a:extLst>
              <a:ext uri="{FF2B5EF4-FFF2-40B4-BE49-F238E27FC236}">
                <a16:creationId xmlns:a16="http://schemas.microsoft.com/office/drawing/2014/main" id="{0B88E36F-1F66-C90F-55E3-9F28F396BE32}"/>
              </a:ext>
            </a:extLst>
          </p:cNvPr>
          <p:cNvSpPr/>
          <p:nvPr/>
        </p:nvSpPr>
        <p:spPr bwMode="auto">
          <a:xfrm>
            <a:off x="9264352" y="955948"/>
            <a:ext cx="2754715" cy="1191544"/>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rgbClr val="0082B0"/>
                </a:solidFill>
                <a:effectLst/>
                <a:latin typeface="+mn-lt"/>
                <a:ea typeface="ＭＳ Ｐゴシック" pitchFamily="1" charset="-128"/>
              </a:rPr>
              <a:t>Biogas bzw. dessen Komponenten sind z. T</a:t>
            </a:r>
            <a:r>
              <a:rPr lang="de-DE" sz="1600" dirty="0">
                <a:solidFill>
                  <a:srgbClr val="0082B0"/>
                </a:solidFill>
                <a:ea typeface="ＭＳ Ｐゴシック" pitchFamily="1" charset="-128"/>
              </a:rPr>
              <a:t>. </a:t>
            </a:r>
            <a:r>
              <a:rPr kumimoji="0" lang="de-DE" sz="1600" b="0" i="0" u="none" strike="noStrike" cap="none" normalizeH="0" baseline="0" dirty="0">
                <a:ln>
                  <a:noFill/>
                </a:ln>
                <a:solidFill>
                  <a:srgbClr val="0082B0"/>
                </a:solidFill>
                <a:effectLst/>
                <a:latin typeface="+mn-lt"/>
                <a:ea typeface="ＭＳ Ｐゴシック" pitchFamily="1" charset="-128"/>
              </a:rPr>
              <a:t> auch Gefahrstoffe!</a:t>
            </a:r>
          </a:p>
        </p:txBody>
      </p:sp>
      <p:cxnSp>
        <p:nvCxnSpPr>
          <p:cNvPr id="8" name="Gerade Verbindung mit Pfeil 7">
            <a:extLst>
              <a:ext uri="{FF2B5EF4-FFF2-40B4-BE49-F238E27FC236}">
                <a16:creationId xmlns:a16="http://schemas.microsoft.com/office/drawing/2014/main" id="{3AB383AC-6950-629C-9F22-6CDB3337F306}"/>
              </a:ext>
            </a:extLst>
          </p:cNvPr>
          <p:cNvCxnSpPr>
            <a:cxnSpLocks/>
          </p:cNvCxnSpPr>
          <p:nvPr/>
        </p:nvCxnSpPr>
        <p:spPr bwMode="auto">
          <a:xfrm flipV="1">
            <a:off x="8400259" y="1844824"/>
            <a:ext cx="864093" cy="504056"/>
          </a:xfrm>
          <a:prstGeom prst="straightConnector1">
            <a:avLst/>
          </a:prstGeom>
          <a:ln>
            <a:headEnd type="none"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0664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8" y="228600"/>
            <a:ext cx="9023216" cy="1143000"/>
          </a:xfrm>
        </p:spPr>
        <p:txBody>
          <a:bodyPr>
            <a:normAutofit/>
          </a:bodyPr>
          <a:lstStyle/>
          <a:p>
            <a:r>
              <a:rPr lang="de-DE" sz="2800" dirty="0"/>
              <a:t>Gefährdungsbeurteilung Gefahrstoffe II</a:t>
            </a:r>
            <a:br>
              <a:rPr lang="de-DE" dirty="0"/>
            </a:br>
            <a:r>
              <a:rPr lang="de-DE" sz="2200" dirty="0">
                <a:solidFill>
                  <a:schemeClr val="accent2"/>
                </a:solidFill>
              </a:rPr>
              <a:t>TRGS 529 Nr. 3</a:t>
            </a:r>
          </a:p>
        </p:txBody>
      </p:sp>
      <p:sp>
        <p:nvSpPr>
          <p:cNvPr id="6" name="Datumsplatzhalter 3"/>
          <p:cNvSpPr>
            <a:spLocks noGrp="1"/>
          </p:cNvSpPr>
          <p:nvPr>
            <p:ph type="dt" sz="half" idx="10"/>
          </p:nvPr>
        </p:nvSpPr>
        <p:spPr/>
        <p:txBody>
          <a:bodyPr/>
          <a:lstStyle/>
          <a:p>
            <a:pPr>
              <a:defRPr/>
            </a:pPr>
            <a:r>
              <a:rPr lang="de-DE"/>
              <a:t>Schulung 2025/2026</a:t>
            </a:r>
            <a:endParaRPr lang="de-DE" dirty="0"/>
          </a:p>
        </p:txBody>
      </p:sp>
      <p:sp>
        <p:nvSpPr>
          <p:cNvPr id="7" name="Foliennummernplatzhalter 6"/>
          <p:cNvSpPr>
            <a:spLocks noGrp="1"/>
          </p:cNvSpPr>
          <p:nvPr>
            <p:ph type="sldNum" sz="quarter" idx="12"/>
          </p:nvPr>
        </p:nvSpPr>
        <p:spPr/>
        <p:txBody>
          <a:bodyPr/>
          <a:lstStyle/>
          <a:p>
            <a:pPr>
              <a:defRPr/>
            </a:pPr>
            <a:fld id="{12AF9BAD-775A-4C64-ACE3-76CB4F6FA34E}" type="slidenum">
              <a:rPr lang="de-DE" smtClean="0"/>
              <a:pPr>
                <a:defRPr/>
              </a:pPr>
              <a:t>6</a:t>
            </a:fld>
            <a:endParaRPr lang="de-DE" dirty="0"/>
          </a:p>
        </p:txBody>
      </p:sp>
      <p:sp>
        <p:nvSpPr>
          <p:cNvPr id="3" name="Inhaltsplatzhalter 2"/>
          <p:cNvSpPr>
            <a:spLocks noGrp="1"/>
          </p:cNvSpPr>
          <p:nvPr>
            <p:ph type="body" sz="quarter" idx="13"/>
          </p:nvPr>
        </p:nvSpPr>
        <p:spPr>
          <a:xfrm>
            <a:off x="529169" y="1556792"/>
            <a:ext cx="11424673" cy="4536504"/>
          </a:xfrm>
          <a:prstGeom prst="rect">
            <a:avLst/>
          </a:prstGeom>
        </p:spPr>
        <p:txBody>
          <a:bodyPr>
            <a:normAutofit/>
          </a:bodyPr>
          <a:lstStyle/>
          <a:p>
            <a:pPr marL="0" indent="0">
              <a:buNone/>
            </a:pPr>
            <a:r>
              <a:rPr lang="de-DE" b="1" dirty="0"/>
              <a:t>Welche Faktoren sind bei der Gefährdungsbeurteilung für Gefahrstoffe zu berücksichtigen</a:t>
            </a:r>
            <a:r>
              <a:rPr lang="de-DE" sz="2000" b="1" dirty="0"/>
              <a:t>: </a:t>
            </a:r>
          </a:p>
          <a:p>
            <a:pPr marL="342900" indent="-342900">
              <a:buFont typeface="+mj-lt"/>
              <a:buAutoNum type="arabicPeriod"/>
              <a:tabLst>
                <a:tab pos="265113" algn="l"/>
              </a:tabLst>
            </a:pPr>
            <a:endParaRPr lang="de-DE" b="0" dirty="0"/>
          </a:p>
        </p:txBody>
      </p:sp>
      <p:sp>
        <p:nvSpPr>
          <p:cNvPr id="13" name="Inhaltsplatzhalter 2"/>
          <p:cNvSpPr txBox="1">
            <a:spLocks/>
          </p:cNvSpPr>
          <p:nvPr/>
        </p:nvSpPr>
        <p:spPr>
          <a:xfrm>
            <a:off x="1945851" y="5911403"/>
            <a:ext cx="7772400" cy="414620"/>
          </a:xfrm>
          <a:prstGeom prst="rect">
            <a:avLst/>
          </a:prstGeom>
        </p:spPr>
        <p:txBody>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265113" indent="-265113">
              <a:tabLst>
                <a:tab pos="265113" algn="l"/>
              </a:tabLst>
            </a:pPr>
            <a:endParaRPr lang="de-DE" b="0" kern="0" dirty="0"/>
          </a:p>
        </p:txBody>
      </p:sp>
      <p:grpSp>
        <p:nvGrpSpPr>
          <p:cNvPr id="9" name="Gruppieren 8">
            <a:extLst>
              <a:ext uri="{FF2B5EF4-FFF2-40B4-BE49-F238E27FC236}">
                <a16:creationId xmlns:a16="http://schemas.microsoft.com/office/drawing/2014/main" id="{4C713F79-EB7E-1391-9054-4D5401E4CD63}"/>
              </a:ext>
            </a:extLst>
          </p:cNvPr>
          <p:cNvGrpSpPr/>
          <p:nvPr/>
        </p:nvGrpSpPr>
        <p:grpSpPr>
          <a:xfrm>
            <a:off x="-888776" y="1876104"/>
            <a:ext cx="8877935" cy="5035216"/>
            <a:chOff x="-873455" y="1827183"/>
            <a:chExt cx="9222654" cy="5035216"/>
          </a:xfrm>
        </p:grpSpPr>
        <p:sp>
          <p:nvSpPr>
            <p:cNvPr id="11" name="Freihandform: Form 10">
              <a:extLst>
                <a:ext uri="{FF2B5EF4-FFF2-40B4-BE49-F238E27FC236}">
                  <a16:creationId xmlns:a16="http://schemas.microsoft.com/office/drawing/2014/main" id="{7CE002A8-B1D9-D05E-A3B8-0B74EA3826F6}"/>
                </a:ext>
              </a:extLst>
            </p:cNvPr>
            <p:cNvSpPr/>
            <p:nvPr/>
          </p:nvSpPr>
          <p:spPr>
            <a:xfrm>
              <a:off x="3237256" y="2088152"/>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algn="ctr" defTabSz="800100">
                <a:lnSpc>
                  <a:spcPct val="90000"/>
                </a:lnSpc>
                <a:spcBef>
                  <a:spcPct val="0"/>
                </a:spcBef>
                <a:spcAft>
                  <a:spcPct val="35000"/>
                </a:spcAft>
              </a:pPr>
              <a:r>
                <a:rPr lang="de-DE" dirty="0"/>
                <a:t>Gefährliche Eigenschaften von Stoffen</a:t>
              </a:r>
            </a:p>
          </p:txBody>
        </p:sp>
        <p:sp>
          <p:nvSpPr>
            <p:cNvPr id="12" name="Freihandform: Form 11">
              <a:extLst>
                <a:ext uri="{FF2B5EF4-FFF2-40B4-BE49-F238E27FC236}">
                  <a16:creationId xmlns:a16="http://schemas.microsoft.com/office/drawing/2014/main" id="{39EFB488-DEAC-18E9-5F25-3714A2D2BE91}"/>
                </a:ext>
              </a:extLst>
            </p:cNvPr>
            <p:cNvSpPr/>
            <p:nvPr/>
          </p:nvSpPr>
          <p:spPr>
            <a:xfrm>
              <a:off x="4135775" y="1827183"/>
              <a:ext cx="4213424" cy="4213424"/>
            </a:xfrm>
            <a:custGeom>
              <a:avLst/>
              <a:gdLst/>
              <a:ahLst/>
              <a:cxnLst/>
              <a:rect l="0" t="0" r="0" b="0"/>
              <a:pathLst>
                <a:path>
                  <a:moveTo>
                    <a:pt x="442546" y="814896"/>
                  </a:moveTo>
                  <a:arcTo wR="2106712" hR="2106712" stAng="13069233" swAng="23543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14" name="Freihandform: Form 13">
              <a:extLst>
                <a:ext uri="{FF2B5EF4-FFF2-40B4-BE49-F238E27FC236}">
                  <a16:creationId xmlns:a16="http://schemas.microsoft.com/office/drawing/2014/main" id="{C1EE20D6-8342-6911-6DDA-B012124E2D19}"/>
                </a:ext>
              </a:extLst>
            </p:cNvPr>
            <p:cNvSpPr/>
            <p:nvPr/>
          </p:nvSpPr>
          <p:spPr>
            <a:xfrm>
              <a:off x="4961255" y="2530123"/>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Sicherheits-</a:t>
              </a:r>
              <a:r>
                <a:rPr lang="de-DE" sz="1800" kern="1200" dirty="0" err="1"/>
                <a:t>datenblatt</a:t>
              </a:r>
              <a:endParaRPr lang="de-DE" sz="1800" kern="1200" dirty="0"/>
            </a:p>
          </p:txBody>
        </p:sp>
        <p:sp>
          <p:nvSpPr>
            <p:cNvPr id="16" name="Freihandform: Form 15">
              <a:extLst>
                <a:ext uri="{FF2B5EF4-FFF2-40B4-BE49-F238E27FC236}">
                  <a16:creationId xmlns:a16="http://schemas.microsoft.com/office/drawing/2014/main" id="{735B06F2-E29E-D8CA-9F0F-C1F4DE84CBD6}"/>
                </a:ext>
              </a:extLst>
            </p:cNvPr>
            <p:cNvSpPr/>
            <p:nvPr/>
          </p:nvSpPr>
          <p:spPr>
            <a:xfrm>
              <a:off x="5709295" y="3778489"/>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Ausmaß der Exposition</a:t>
              </a:r>
            </a:p>
          </p:txBody>
        </p:sp>
        <p:sp>
          <p:nvSpPr>
            <p:cNvPr id="18" name="Freihandform: Form 17">
              <a:extLst>
                <a:ext uri="{FF2B5EF4-FFF2-40B4-BE49-F238E27FC236}">
                  <a16:creationId xmlns:a16="http://schemas.microsoft.com/office/drawing/2014/main" id="{71E495CB-6612-AC4C-1198-3E40765F0CC1}"/>
                </a:ext>
              </a:extLst>
            </p:cNvPr>
            <p:cNvSpPr/>
            <p:nvPr/>
          </p:nvSpPr>
          <p:spPr>
            <a:xfrm>
              <a:off x="5036059" y="5052174"/>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Möglichkeit der Substitution</a:t>
              </a:r>
            </a:p>
          </p:txBody>
        </p:sp>
        <p:sp>
          <p:nvSpPr>
            <p:cNvPr id="19" name="Freihandform: Form 18">
              <a:extLst>
                <a:ext uri="{FF2B5EF4-FFF2-40B4-BE49-F238E27FC236}">
                  <a16:creationId xmlns:a16="http://schemas.microsoft.com/office/drawing/2014/main" id="{588A1697-2381-B609-3C44-84E3EF431D51}"/>
                </a:ext>
              </a:extLst>
            </p:cNvPr>
            <p:cNvSpPr/>
            <p:nvPr/>
          </p:nvSpPr>
          <p:spPr>
            <a:xfrm>
              <a:off x="4135775" y="2617593"/>
              <a:ext cx="4213424" cy="4213424"/>
            </a:xfrm>
            <a:custGeom>
              <a:avLst/>
              <a:gdLst/>
              <a:ahLst/>
              <a:cxnLst/>
              <a:rect l="0" t="0" r="0" b="0"/>
              <a:pathLst>
                <a:path>
                  <a:moveTo>
                    <a:pt x="534847" y="3509380"/>
                  </a:moveTo>
                  <a:arcTo wR="2106712" hR="2106712" stAng="8295334" swAng="235433"/>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20" name="Freihandform: Form 19">
              <a:extLst>
                <a:ext uri="{FF2B5EF4-FFF2-40B4-BE49-F238E27FC236}">
                  <a16:creationId xmlns:a16="http://schemas.microsoft.com/office/drawing/2014/main" id="{88A3D0CF-7B72-A908-C903-6A42A24AD096}"/>
                </a:ext>
              </a:extLst>
            </p:cNvPr>
            <p:cNvSpPr/>
            <p:nvPr/>
          </p:nvSpPr>
          <p:spPr>
            <a:xfrm>
              <a:off x="3279863" y="5396303"/>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Arbeits-bedingungen und Verfahren</a:t>
              </a:r>
            </a:p>
          </p:txBody>
        </p:sp>
        <p:sp>
          <p:nvSpPr>
            <p:cNvPr id="21" name="Freihandform: Form 20">
              <a:extLst>
                <a:ext uri="{FF2B5EF4-FFF2-40B4-BE49-F238E27FC236}">
                  <a16:creationId xmlns:a16="http://schemas.microsoft.com/office/drawing/2014/main" id="{8A9C691B-B502-954B-4FC5-F39A8F8EF91A}"/>
                </a:ext>
              </a:extLst>
            </p:cNvPr>
            <p:cNvSpPr/>
            <p:nvPr/>
          </p:nvSpPr>
          <p:spPr>
            <a:xfrm>
              <a:off x="-873455" y="2648975"/>
              <a:ext cx="4213424" cy="4213424"/>
            </a:xfrm>
            <a:custGeom>
              <a:avLst/>
              <a:gdLst/>
              <a:ahLst/>
              <a:cxnLst/>
              <a:rect l="0" t="0" r="0" b="0"/>
              <a:pathLst>
                <a:path>
                  <a:moveTo>
                    <a:pt x="3794772" y="3367143"/>
                  </a:moveTo>
                  <a:arcTo wR="2106712" hR="2106712" stAng="2204866" swAng="231775"/>
                </a:path>
              </a:pathLst>
            </a:custGeom>
            <a:noFill/>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de-DE"/>
            </a:p>
          </p:txBody>
        </p:sp>
        <p:sp>
          <p:nvSpPr>
            <p:cNvPr id="22" name="Freihandform: Form 21">
              <a:extLst>
                <a:ext uri="{FF2B5EF4-FFF2-40B4-BE49-F238E27FC236}">
                  <a16:creationId xmlns:a16="http://schemas.microsoft.com/office/drawing/2014/main" id="{1E6AB8D1-0BFF-0E30-2D56-34E3AC66C285}"/>
                </a:ext>
              </a:extLst>
            </p:cNvPr>
            <p:cNvSpPr/>
            <p:nvPr/>
          </p:nvSpPr>
          <p:spPr>
            <a:xfrm>
              <a:off x="1510723" y="5052176"/>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Wirksamkeit der Schutzmaß-nahmen</a:t>
              </a:r>
            </a:p>
          </p:txBody>
        </p:sp>
        <p:sp>
          <p:nvSpPr>
            <p:cNvPr id="24" name="Freihandform: Form 23">
              <a:extLst>
                <a:ext uri="{FF2B5EF4-FFF2-40B4-BE49-F238E27FC236}">
                  <a16:creationId xmlns:a16="http://schemas.microsoft.com/office/drawing/2014/main" id="{58DABA06-C5F5-28EE-D118-82513D46E999}"/>
                </a:ext>
              </a:extLst>
            </p:cNvPr>
            <p:cNvSpPr/>
            <p:nvPr/>
          </p:nvSpPr>
          <p:spPr>
            <a:xfrm>
              <a:off x="687880" y="3740119"/>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Arbeitsplatz-</a:t>
              </a:r>
              <a:r>
                <a:rPr lang="de-DE" sz="1800" kern="1200" dirty="0" err="1"/>
                <a:t>grenzwerte</a:t>
              </a:r>
              <a:endParaRPr lang="de-DE" sz="1800" kern="1200" dirty="0"/>
            </a:p>
          </p:txBody>
        </p:sp>
        <p:sp>
          <p:nvSpPr>
            <p:cNvPr id="26" name="Freihandform: Form 25">
              <a:extLst>
                <a:ext uri="{FF2B5EF4-FFF2-40B4-BE49-F238E27FC236}">
                  <a16:creationId xmlns:a16="http://schemas.microsoft.com/office/drawing/2014/main" id="{68DC36F9-325E-CB17-BFCD-917B1E9B5EC8}"/>
                </a:ext>
              </a:extLst>
            </p:cNvPr>
            <p:cNvSpPr/>
            <p:nvPr/>
          </p:nvSpPr>
          <p:spPr>
            <a:xfrm>
              <a:off x="1510723" y="2515983"/>
              <a:ext cx="1655236" cy="1075903"/>
            </a:xfrm>
            <a:custGeom>
              <a:avLst/>
              <a:gdLst>
                <a:gd name="connsiteX0" fmla="*/ 0 w 1655236"/>
                <a:gd name="connsiteY0" fmla="*/ 179321 h 1075903"/>
                <a:gd name="connsiteX1" fmla="*/ 179321 w 1655236"/>
                <a:gd name="connsiteY1" fmla="*/ 0 h 1075903"/>
                <a:gd name="connsiteX2" fmla="*/ 1475915 w 1655236"/>
                <a:gd name="connsiteY2" fmla="*/ 0 h 1075903"/>
                <a:gd name="connsiteX3" fmla="*/ 1655236 w 1655236"/>
                <a:gd name="connsiteY3" fmla="*/ 179321 h 1075903"/>
                <a:gd name="connsiteX4" fmla="*/ 1655236 w 1655236"/>
                <a:gd name="connsiteY4" fmla="*/ 896582 h 1075903"/>
                <a:gd name="connsiteX5" fmla="*/ 1475915 w 1655236"/>
                <a:gd name="connsiteY5" fmla="*/ 1075903 h 1075903"/>
                <a:gd name="connsiteX6" fmla="*/ 179321 w 1655236"/>
                <a:gd name="connsiteY6" fmla="*/ 1075903 h 1075903"/>
                <a:gd name="connsiteX7" fmla="*/ 0 w 1655236"/>
                <a:gd name="connsiteY7" fmla="*/ 896582 h 1075903"/>
                <a:gd name="connsiteX8" fmla="*/ 0 w 1655236"/>
                <a:gd name="connsiteY8" fmla="*/ 179321 h 107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5236" h="1075903">
                  <a:moveTo>
                    <a:pt x="0" y="179321"/>
                  </a:moveTo>
                  <a:cubicBezTo>
                    <a:pt x="0" y="80285"/>
                    <a:pt x="80285" y="0"/>
                    <a:pt x="179321" y="0"/>
                  </a:cubicBezTo>
                  <a:lnTo>
                    <a:pt x="1475915" y="0"/>
                  </a:lnTo>
                  <a:cubicBezTo>
                    <a:pt x="1574951" y="0"/>
                    <a:pt x="1655236" y="80285"/>
                    <a:pt x="1655236" y="179321"/>
                  </a:cubicBezTo>
                  <a:lnTo>
                    <a:pt x="1655236" y="896582"/>
                  </a:lnTo>
                  <a:cubicBezTo>
                    <a:pt x="1655236" y="995618"/>
                    <a:pt x="1574951" y="1075903"/>
                    <a:pt x="1475915" y="1075903"/>
                  </a:cubicBezTo>
                  <a:lnTo>
                    <a:pt x="179321" y="1075903"/>
                  </a:lnTo>
                  <a:cubicBezTo>
                    <a:pt x="80285" y="1075903"/>
                    <a:pt x="0" y="995618"/>
                    <a:pt x="0" y="896582"/>
                  </a:cubicBezTo>
                  <a:lnTo>
                    <a:pt x="0" y="1793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01" tIns="121101" rIns="121101" bIns="121101" numCol="1" spcCol="1270" anchor="ctr" anchorCtr="0">
              <a:noAutofit/>
            </a:bodyPr>
            <a:lstStyle/>
            <a:p>
              <a:pPr marL="0" lvl="0" indent="0" algn="ctr" defTabSz="800100">
                <a:lnSpc>
                  <a:spcPct val="90000"/>
                </a:lnSpc>
                <a:spcBef>
                  <a:spcPct val="0"/>
                </a:spcBef>
                <a:spcAft>
                  <a:spcPct val="35000"/>
                </a:spcAft>
                <a:buNone/>
              </a:pPr>
              <a:r>
                <a:rPr lang="de-DE" sz="1800" kern="1200" dirty="0"/>
                <a:t>Arbeits-medizinische Vorsorge</a:t>
              </a:r>
            </a:p>
          </p:txBody>
        </p:sp>
      </p:grpSp>
      <p:sp>
        <p:nvSpPr>
          <p:cNvPr id="5" name="Rechteck: abgerundete Ecken 4">
            <a:extLst>
              <a:ext uri="{FF2B5EF4-FFF2-40B4-BE49-F238E27FC236}">
                <a16:creationId xmlns:a16="http://schemas.microsoft.com/office/drawing/2014/main" id="{AB1E4374-AB99-829C-55B0-E39601021A17}"/>
              </a:ext>
            </a:extLst>
          </p:cNvPr>
          <p:cNvSpPr/>
          <p:nvPr/>
        </p:nvSpPr>
        <p:spPr bwMode="auto">
          <a:xfrm>
            <a:off x="7397617" y="3289201"/>
            <a:ext cx="4622417" cy="2012006"/>
          </a:xfrm>
          <a:prstGeom prst="round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chemeClr val="accent5"/>
                </a:solidFill>
                <a:effectLst/>
                <a:latin typeface="Arial" panose="020B0604020202020204" pitchFamily="34" charset="0"/>
                <a:ea typeface="ＭＳ Ｐゴシック" pitchFamily="1" charset="-128"/>
                <a:cs typeface="Arial" panose="020B0604020202020204" pitchFamily="34" charset="0"/>
              </a:rPr>
              <a:t>Aufbewahrungsfrist:  </a:t>
            </a:r>
          </a:p>
          <a:p>
            <a:pPr marL="177800" marR="0" indent="-177800" defTabSz="892175"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Tätigkeiten mit krebserzeugenden, keimzellmutagenen </a:t>
            </a:r>
            <a:r>
              <a:rPr lang="de-DE" sz="1600" dirty="0">
                <a:solidFill>
                  <a:srgbClr val="0082B0"/>
                </a:solidFill>
                <a:latin typeface="Arial" panose="020B0604020202020204" pitchFamily="34" charset="0"/>
                <a:ea typeface="ＭＳ Ｐゴシック" pitchFamily="1" charset="-128"/>
                <a:cs typeface="Arial" panose="020B0604020202020204" pitchFamily="34" charset="0"/>
              </a:rPr>
              <a:t>S</a:t>
            </a: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toffen </a:t>
            </a:r>
            <a:r>
              <a:rPr kumimoji="0" lang="de-DE" sz="1600" b="0" i="0" u="none" strike="noStrike" cap="none" normalizeH="0" baseline="0" dirty="0">
                <a:ln>
                  <a:noFill/>
                </a:ln>
                <a:solidFill>
                  <a:schemeClr val="accent5"/>
                </a:solidFill>
                <a:effectLst/>
                <a:latin typeface="Arial" panose="020B0604020202020204" pitchFamily="34" charset="0"/>
                <a:ea typeface="ＭＳ Ｐゴシック" pitchFamily="1" charset="-128"/>
                <a:cs typeface="Arial" panose="020B0604020202020204" pitchFamily="34" charset="0"/>
              </a:rPr>
              <a:t>Kat. 1A o. 1B </a:t>
            </a:r>
          </a:p>
          <a:p>
            <a:pPr marL="177800" marR="0" indent="-177800"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	= </a:t>
            </a:r>
            <a:r>
              <a:rPr lang="de-DE" sz="1600" dirty="0">
                <a:solidFill>
                  <a:schemeClr val="accent5"/>
                </a:solidFill>
                <a:latin typeface="Arial" panose="020B0604020202020204" pitchFamily="34" charset="0"/>
                <a:ea typeface="ＭＳ Ｐゴシック" pitchFamily="1" charset="-128"/>
                <a:cs typeface="Arial" panose="020B0604020202020204" pitchFamily="34" charset="0"/>
              </a:rPr>
              <a:t>bis 40 Jahre </a:t>
            </a:r>
            <a:r>
              <a:rPr lang="de-DE" sz="1600" dirty="0">
                <a:solidFill>
                  <a:srgbClr val="0082B0"/>
                </a:solidFill>
                <a:latin typeface="Arial" panose="020B0604020202020204" pitchFamily="34" charset="0"/>
                <a:ea typeface="ＭＳ Ｐゴシック" pitchFamily="1" charset="-128"/>
                <a:cs typeface="Arial" panose="020B0604020202020204" pitchFamily="34" charset="0"/>
              </a:rPr>
              <a:t>nach Ende der Exposition</a:t>
            </a:r>
          </a:p>
          <a:p>
            <a:pPr marL="177800" marR="0" indent="-177800" defTabSz="892175"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Tätigkeiten mit reproduktionstoxischen </a:t>
            </a:r>
            <a:r>
              <a:rPr lang="de-DE" sz="1600" dirty="0">
                <a:solidFill>
                  <a:srgbClr val="0082B0"/>
                </a:solidFill>
                <a:latin typeface="Arial" panose="020B0604020202020204" pitchFamily="34" charset="0"/>
                <a:ea typeface="ＭＳ Ｐゴシック" pitchFamily="1" charset="-128"/>
                <a:cs typeface="Arial" panose="020B0604020202020204" pitchFamily="34" charset="0"/>
              </a:rPr>
              <a:t>S</a:t>
            </a: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toffen </a:t>
            </a:r>
            <a:r>
              <a:rPr kumimoji="0" lang="de-DE" sz="1600" b="0" i="0" u="none" strike="noStrike" cap="none" normalizeH="0" baseline="0" dirty="0">
                <a:ln>
                  <a:noFill/>
                </a:ln>
                <a:solidFill>
                  <a:schemeClr val="accent5"/>
                </a:solidFill>
                <a:effectLst/>
                <a:latin typeface="Arial" panose="020B0604020202020204" pitchFamily="34" charset="0"/>
                <a:ea typeface="ＭＳ Ｐゴシック" pitchFamily="1" charset="-128"/>
                <a:cs typeface="Arial" panose="020B0604020202020204" pitchFamily="34" charset="0"/>
              </a:rPr>
              <a:t>Kat. 1A o. 1B </a:t>
            </a:r>
          </a:p>
          <a:p>
            <a:pPr marL="177800" marR="0" indent="-177800"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rgbClr val="0082B0"/>
                </a:solidFill>
                <a:effectLst/>
                <a:latin typeface="Arial" panose="020B0604020202020204" pitchFamily="34" charset="0"/>
                <a:ea typeface="ＭＳ Ｐゴシック" pitchFamily="1" charset="-128"/>
                <a:cs typeface="Arial" panose="020B0604020202020204" pitchFamily="34" charset="0"/>
              </a:rPr>
              <a:t>	= </a:t>
            </a:r>
            <a:r>
              <a:rPr lang="de-DE" sz="1600" dirty="0">
                <a:solidFill>
                  <a:schemeClr val="accent5"/>
                </a:solidFill>
                <a:latin typeface="Arial" panose="020B0604020202020204" pitchFamily="34" charset="0"/>
                <a:ea typeface="ＭＳ Ｐゴシック" pitchFamily="1" charset="-128"/>
                <a:cs typeface="Arial" panose="020B0604020202020204" pitchFamily="34" charset="0"/>
              </a:rPr>
              <a:t>bis 5 Jahre </a:t>
            </a:r>
            <a:r>
              <a:rPr lang="de-DE" sz="1600" dirty="0">
                <a:solidFill>
                  <a:srgbClr val="0082B0"/>
                </a:solidFill>
                <a:latin typeface="Arial" panose="020B0604020202020204" pitchFamily="34" charset="0"/>
                <a:ea typeface="ＭＳ Ｐゴシック" pitchFamily="1" charset="-128"/>
                <a:cs typeface="Arial" panose="020B0604020202020204" pitchFamily="34" charset="0"/>
              </a:rPr>
              <a:t>nach Ende der Exposition</a:t>
            </a:r>
          </a:p>
        </p:txBody>
      </p:sp>
      <p:sp>
        <p:nvSpPr>
          <p:cNvPr id="4" name="Ellipse 3">
            <a:extLst>
              <a:ext uri="{FF2B5EF4-FFF2-40B4-BE49-F238E27FC236}">
                <a16:creationId xmlns:a16="http://schemas.microsoft.com/office/drawing/2014/main" id="{858DE9E4-5DDA-61D8-6F9D-DA36F8DCFF3B}"/>
              </a:ext>
            </a:extLst>
          </p:cNvPr>
          <p:cNvSpPr/>
          <p:nvPr/>
        </p:nvSpPr>
        <p:spPr bwMode="auto">
          <a:xfrm>
            <a:off x="7445741" y="2065843"/>
            <a:ext cx="2754715" cy="486936"/>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a:ln>
                  <a:noFill/>
                </a:ln>
                <a:solidFill>
                  <a:srgbClr val="0082B0"/>
                </a:solidFill>
                <a:effectLst/>
                <a:latin typeface="+mn-lt"/>
                <a:ea typeface="ＭＳ Ｐゴシック" pitchFamily="1" charset="-128"/>
              </a:rPr>
              <a:t>Auch für Biogas!</a:t>
            </a:r>
          </a:p>
        </p:txBody>
      </p:sp>
      <p:cxnSp>
        <p:nvCxnSpPr>
          <p:cNvPr id="15" name="Gerade Verbindung mit Pfeil 14">
            <a:extLst>
              <a:ext uri="{FF2B5EF4-FFF2-40B4-BE49-F238E27FC236}">
                <a16:creationId xmlns:a16="http://schemas.microsoft.com/office/drawing/2014/main" id="{B4F724AD-C2BC-EEBC-C126-B0CCD3AE8D7F}"/>
              </a:ext>
            </a:extLst>
          </p:cNvPr>
          <p:cNvCxnSpPr>
            <a:cxnSpLocks/>
            <a:stCxn id="14" idx="3"/>
          </p:cNvCxnSpPr>
          <p:nvPr/>
        </p:nvCxnSpPr>
        <p:spPr bwMode="auto">
          <a:xfrm flipV="1">
            <a:off x="6321216" y="2430019"/>
            <a:ext cx="1252374" cy="3283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13683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Sicherheitsdatenblatt</a:t>
            </a:r>
            <a:br>
              <a:rPr lang="de-DE" dirty="0"/>
            </a:br>
            <a:r>
              <a:rPr lang="de-DE" sz="1800" dirty="0"/>
              <a:t> </a:t>
            </a:r>
            <a:r>
              <a:rPr lang="de-DE" sz="1800" dirty="0">
                <a:solidFill>
                  <a:schemeClr val="accent2"/>
                </a:solidFill>
              </a:rPr>
              <a:t>VO (EU) Nr. 453/2010 (REACH), TRGS 529 Nr. 3.2.3, 4.2.13</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7</a:t>
            </a:fld>
            <a:endParaRPr lang="de-DE" dirty="0"/>
          </a:p>
        </p:txBody>
      </p:sp>
      <p:sp>
        <p:nvSpPr>
          <p:cNvPr id="4" name="Textplatzhalter 3"/>
          <p:cNvSpPr>
            <a:spLocks noGrp="1"/>
          </p:cNvSpPr>
          <p:nvPr>
            <p:ph type="body" sz="quarter" idx="13"/>
          </p:nvPr>
        </p:nvSpPr>
        <p:spPr/>
        <p:txBody>
          <a:bodyPr numCol="1"/>
          <a:lstStyle/>
          <a:p>
            <a:pPr marL="0" indent="0">
              <a:buNone/>
            </a:pPr>
            <a:r>
              <a:rPr lang="de-DE" sz="2000" b="1" dirty="0">
                <a:solidFill>
                  <a:srgbClr val="0082B0"/>
                </a:solidFill>
                <a:latin typeface="Arial" pitchFamily="34" charset="0"/>
                <a:cs typeface="Arial" pitchFamily="34" charset="0"/>
              </a:rPr>
              <a:t>Hilfsmittel für die Erstellung der Gefährdungsbeurteilung ist u. a. das Sicherheitsdatenblatt</a:t>
            </a:r>
          </a:p>
          <a:p>
            <a:pPr marL="266700" indent="-266700">
              <a:buFont typeface="Arial" pitchFamily="34" charset="0"/>
              <a:buChar char="•"/>
            </a:pPr>
            <a:r>
              <a:rPr lang="de-DE" sz="1400" b="0" dirty="0"/>
              <a:t>Bezeichnung des Stoffs bzw. des Gemischs und des Unternehmens</a:t>
            </a:r>
          </a:p>
          <a:p>
            <a:pPr marL="266700" indent="-266700">
              <a:buFont typeface="Arial" pitchFamily="34" charset="0"/>
              <a:buChar char="•"/>
            </a:pPr>
            <a:r>
              <a:rPr lang="de-DE" sz="1400" b="0" dirty="0"/>
              <a:t>Mögliche Gefahren</a:t>
            </a:r>
          </a:p>
          <a:p>
            <a:pPr marL="266700" indent="-266700">
              <a:buFont typeface="Arial" pitchFamily="34" charset="0"/>
              <a:buChar char="•"/>
            </a:pPr>
            <a:r>
              <a:rPr lang="de-DE" sz="1400" b="0" dirty="0"/>
              <a:t>Zusammensetzung/Angaben zu Bestandteilen</a:t>
            </a:r>
          </a:p>
          <a:p>
            <a:pPr marL="266700" indent="-266700">
              <a:buFont typeface="Arial" pitchFamily="34" charset="0"/>
              <a:buChar char="•"/>
            </a:pPr>
            <a:r>
              <a:rPr lang="de-DE" sz="1400" b="0" dirty="0"/>
              <a:t>Erste-Hilfe-Maßnahmen</a:t>
            </a:r>
          </a:p>
          <a:p>
            <a:pPr marL="266700" indent="-266700">
              <a:buFont typeface="Arial" pitchFamily="34" charset="0"/>
              <a:buChar char="•"/>
            </a:pPr>
            <a:r>
              <a:rPr lang="de-DE" sz="1400" b="0" dirty="0"/>
              <a:t>Maßnahmen zur Brandbekämpfung</a:t>
            </a:r>
          </a:p>
          <a:p>
            <a:pPr marL="266700" indent="-266700">
              <a:buFont typeface="Arial" pitchFamily="34" charset="0"/>
              <a:buChar char="•"/>
            </a:pPr>
            <a:r>
              <a:rPr lang="de-DE" sz="1400" b="0" dirty="0"/>
              <a:t>Maßnahmen bei unbeabsichtigter Freisetzung</a:t>
            </a:r>
          </a:p>
          <a:p>
            <a:pPr marL="266700" indent="-266700">
              <a:buFont typeface="Arial" pitchFamily="34" charset="0"/>
              <a:buChar char="•"/>
            </a:pPr>
            <a:r>
              <a:rPr lang="de-DE" sz="1400" b="0" dirty="0"/>
              <a:t>Handhabung und Lagerung</a:t>
            </a:r>
          </a:p>
          <a:p>
            <a:pPr marL="266700" indent="-266700">
              <a:buFont typeface="Arial" pitchFamily="34" charset="0"/>
              <a:buChar char="•"/>
            </a:pPr>
            <a:r>
              <a:rPr lang="de-DE" sz="1400" b="0" dirty="0"/>
              <a:t>Begrenzung und Überwachung der Exposition/PSA</a:t>
            </a:r>
          </a:p>
          <a:p>
            <a:pPr marL="266700" indent="-266700">
              <a:buFont typeface="Arial" pitchFamily="34" charset="0"/>
              <a:buChar char="•"/>
            </a:pPr>
            <a:r>
              <a:rPr lang="de-DE" sz="1400" b="0" dirty="0"/>
              <a:t>Physikalische und chemische Eigenschaften</a:t>
            </a:r>
          </a:p>
          <a:p>
            <a:pPr marL="266700" indent="-266700">
              <a:buFont typeface="Arial" pitchFamily="34" charset="0"/>
              <a:buChar char="•"/>
            </a:pPr>
            <a:r>
              <a:rPr lang="de-DE" sz="1400" b="0" dirty="0"/>
              <a:t>Stabilität und Reaktivität</a:t>
            </a:r>
          </a:p>
          <a:p>
            <a:pPr marL="266700" indent="-266700">
              <a:buFont typeface="Arial" pitchFamily="34" charset="0"/>
              <a:buChar char="•"/>
            </a:pPr>
            <a:r>
              <a:rPr lang="de-DE" sz="1400" b="0" dirty="0"/>
              <a:t>Toxikologische Angaben</a:t>
            </a:r>
          </a:p>
          <a:p>
            <a:pPr marL="266700" indent="-266700">
              <a:buFont typeface="Arial" pitchFamily="34" charset="0"/>
              <a:buChar char="•"/>
            </a:pPr>
            <a:r>
              <a:rPr lang="de-DE" sz="1400" b="0" dirty="0"/>
              <a:t>Umweltbezogene Angaben</a:t>
            </a:r>
          </a:p>
          <a:p>
            <a:pPr marL="266700" indent="-266700">
              <a:buFont typeface="Arial" pitchFamily="34" charset="0"/>
              <a:buChar char="•"/>
            </a:pPr>
            <a:r>
              <a:rPr lang="de-DE" sz="1400" b="0" dirty="0"/>
              <a:t>Hinweise zur Entsorgung</a:t>
            </a:r>
          </a:p>
          <a:p>
            <a:pPr marL="266700" indent="-266700">
              <a:buFont typeface="Arial" pitchFamily="34" charset="0"/>
              <a:buChar char="•"/>
            </a:pPr>
            <a:r>
              <a:rPr lang="de-DE" sz="1400" b="0" dirty="0"/>
              <a:t>Angaben zum Transport</a:t>
            </a:r>
          </a:p>
          <a:p>
            <a:pPr marL="266700" indent="-266700">
              <a:buFont typeface="Arial" pitchFamily="34" charset="0"/>
              <a:buChar char="•"/>
            </a:pPr>
            <a:r>
              <a:rPr lang="de-DE" sz="1400" b="0" dirty="0"/>
              <a:t>Rechtsvorschriften</a:t>
            </a:r>
          </a:p>
          <a:p>
            <a:pPr marL="266700" indent="-266700">
              <a:buFont typeface="Arial" pitchFamily="34" charset="0"/>
              <a:buChar char="•"/>
            </a:pPr>
            <a:r>
              <a:rPr lang="de-DE" sz="1400" b="0" dirty="0"/>
              <a:t>Sonstige Angaben</a:t>
            </a:r>
          </a:p>
          <a:p>
            <a:pPr marL="0" lvl="3" indent="0">
              <a:buNone/>
            </a:pPr>
            <a:r>
              <a:rPr lang="de-DE" sz="1800" b="0" dirty="0">
                <a:solidFill>
                  <a:schemeClr val="accent5"/>
                </a:solidFill>
                <a:sym typeface="Wingdings" panose="05000000000000000000" pitchFamily="2" charset="2"/>
              </a:rPr>
              <a:t> Ist immer kostenlos spätestens bei der Lieferung vom Inverkehrbringer an den </a:t>
            </a:r>
            <a:r>
              <a:rPr lang="de-DE" sz="1800" dirty="0">
                <a:solidFill>
                  <a:schemeClr val="accent5"/>
                </a:solidFill>
                <a:sym typeface="Wingdings" panose="05000000000000000000" pitchFamily="2" charset="2"/>
              </a:rPr>
              <a:t>Käufer</a:t>
            </a:r>
            <a:r>
              <a:rPr lang="de-DE" sz="1800" b="0" dirty="0">
                <a:solidFill>
                  <a:schemeClr val="accent5"/>
                </a:solidFill>
                <a:sym typeface="Wingdings" panose="05000000000000000000" pitchFamily="2" charset="2"/>
              </a:rPr>
              <a:t> zu übergeben.</a:t>
            </a:r>
            <a:endParaRPr lang="de-DE" sz="1800" b="0" dirty="0">
              <a:solidFill>
                <a:schemeClr val="accent5"/>
              </a:solidFill>
            </a:endParaRPr>
          </a:p>
          <a:p>
            <a:pPr marL="266700" indent="-266700">
              <a:buFont typeface="Arial" pitchFamily="34" charset="0"/>
              <a:buChar char="•"/>
            </a:pPr>
            <a:endParaRPr lang="de-DE" sz="1600" b="0" dirty="0"/>
          </a:p>
        </p:txBody>
      </p:sp>
      <p:pic>
        <p:nvPicPr>
          <p:cNvPr id="6" name="Picture 3"/>
          <p:cNvPicPr>
            <a:picLocks noChangeAspect="1" noChangeArrowheads="1"/>
          </p:cNvPicPr>
          <p:nvPr/>
        </p:nvPicPr>
        <p:blipFill>
          <a:blip r:embed="rId3" cstate="print"/>
          <a:srcRect/>
          <a:stretch>
            <a:fillRect/>
          </a:stretch>
        </p:blipFill>
        <p:spPr bwMode="auto">
          <a:xfrm>
            <a:off x="7798367" y="2348880"/>
            <a:ext cx="2931970" cy="3312368"/>
          </a:xfrm>
          <a:prstGeom prst="rect">
            <a:avLst/>
          </a:prstGeom>
          <a:noFill/>
          <a:ln w="9525">
            <a:solidFill>
              <a:schemeClr val="accent1"/>
            </a:solidFill>
            <a:miter lim="800000"/>
            <a:headEnd/>
            <a:tailEnd/>
          </a:ln>
        </p:spPr>
      </p:pic>
      <p:sp>
        <p:nvSpPr>
          <p:cNvPr id="10" name="Rechteck 9"/>
          <p:cNvSpPr/>
          <p:nvPr/>
        </p:nvSpPr>
        <p:spPr>
          <a:xfrm>
            <a:off x="4639848" y="6495148"/>
            <a:ext cx="2536272"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Sicherheitsdatenblatt: Phytobiotics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sz="2800" dirty="0"/>
              <a:t>Einstufung, Kennzeichnung, Verpackung</a:t>
            </a:r>
            <a:br>
              <a:rPr lang="de-DE" sz="2800" dirty="0"/>
            </a:br>
            <a:r>
              <a:rPr lang="de-DE" sz="2000" dirty="0">
                <a:solidFill>
                  <a:schemeClr val="accent2"/>
                </a:solidFill>
              </a:rPr>
              <a:t>CLP - </a:t>
            </a:r>
            <a:r>
              <a:rPr lang="de-DE" sz="2000" i="0" dirty="0">
                <a:solidFill>
                  <a:schemeClr val="accent2"/>
                </a:solidFill>
                <a:effectLst/>
                <a:latin typeface="Verdana" panose="020B0604030504040204" pitchFamily="34" charset="0"/>
              </a:rPr>
              <a:t>Verordnung (EG) Nr. 1272/2008</a:t>
            </a:r>
            <a:endParaRPr lang="de-DE" sz="2000" dirty="0">
              <a:solidFill>
                <a:schemeClr val="accent2"/>
              </a:solidFill>
            </a:endParaRP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8</a:t>
            </a:fld>
            <a:endParaRPr lang="de-DE" dirty="0"/>
          </a:p>
        </p:txBody>
      </p:sp>
      <p:sp>
        <p:nvSpPr>
          <p:cNvPr id="4" name="Textplatzhalter 3"/>
          <p:cNvSpPr>
            <a:spLocks noGrp="1"/>
          </p:cNvSpPr>
          <p:nvPr>
            <p:ph type="body" sz="quarter" idx="13"/>
          </p:nvPr>
        </p:nvSpPr>
        <p:spPr>
          <a:xfrm>
            <a:off x="529170" y="1556792"/>
            <a:ext cx="5958032" cy="4536504"/>
          </a:xfrm>
        </p:spPr>
        <p:txBody>
          <a:bodyPr/>
          <a:lstStyle/>
          <a:p>
            <a:pPr marL="0" indent="0">
              <a:buNone/>
            </a:pPr>
            <a:r>
              <a:rPr lang="de-DE" sz="1800" dirty="0"/>
              <a:t>Einstufung und Kennzeichnung erfolgt nach dem GHS – Vorgaben, welche in der EU durch die CLP-Verordnung umgesetzt werden (Etikett u. Sicherheitsdatenblatt)</a:t>
            </a:r>
          </a:p>
          <a:p>
            <a:pPr>
              <a:buNone/>
            </a:pPr>
            <a:endParaRPr lang="de-DE" sz="800" dirty="0"/>
          </a:p>
          <a:p>
            <a:pPr>
              <a:buNone/>
            </a:pPr>
            <a:r>
              <a:rPr lang="de-DE" sz="1800" b="1" dirty="0"/>
              <a:t>Gefahrenpiktogramme:</a:t>
            </a:r>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p:txBody>
      </p:sp>
      <p:pic>
        <p:nvPicPr>
          <p:cNvPr id="122882" name="Picture 2"/>
          <p:cNvPicPr>
            <a:picLocks noChangeAspect="1" noChangeArrowheads="1"/>
          </p:cNvPicPr>
          <p:nvPr/>
        </p:nvPicPr>
        <p:blipFill>
          <a:blip r:embed="rId3" cstate="print"/>
          <a:srcRect/>
          <a:stretch>
            <a:fillRect/>
          </a:stretch>
        </p:blipFill>
        <p:spPr bwMode="auto">
          <a:xfrm>
            <a:off x="6427754" y="1561080"/>
            <a:ext cx="5356878" cy="4274919"/>
          </a:xfrm>
          <a:prstGeom prst="rect">
            <a:avLst/>
          </a:prstGeom>
          <a:noFill/>
          <a:ln w="9525">
            <a:noFill/>
            <a:miter lim="800000"/>
            <a:headEnd/>
            <a:tailEnd/>
          </a:ln>
        </p:spPr>
      </p:pic>
      <p:pic>
        <p:nvPicPr>
          <p:cNvPr id="122883" name="Picture 3"/>
          <p:cNvPicPr>
            <a:picLocks noChangeAspect="1" noChangeArrowheads="1"/>
          </p:cNvPicPr>
          <p:nvPr/>
        </p:nvPicPr>
        <p:blipFill>
          <a:blip r:embed="rId4" cstate="print"/>
          <a:srcRect/>
          <a:stretch>
            <a:fillRect/>
          </a:stretch>
        </p:blipFill>
        <p:spPr bwMode="auto">
          <a:xfrm>
            <a:off x="529170" y="2924944"/>
            <a:ext cx="4970763" cy="2911055"/>
          </a:xfrm>
          <a:prstGeom prst="rect">
            <a:avLst/>
          </a:prstGeom>
          <a:noFill/>
          <a:ln w="9525">
            <a:noFill/>
            <a:miter lim="800000"/>
            <a:headEnd/>
            <a:tailEnd/>
          </a:ln>
        </p:spPr>
      </p:pic>
      <p:sp>
        <p:nvSpPr>
          <p:cNvPr id="6" name="Rechteck 5"/>
          <p:cNvSpPr/>
          <p:nvPr/>
        </p:nvSpPr>
        <p:spPr>
          <a:xfrm>
            <a:off x="4007768" y="6485274"/>
            <a:ext cx="5154538" cy="400110"/>
          </a:xfrm>
          <a:prstGeom prst="rect">
            <a:avLst/>
          </a:prstGeom>
        </p:spPr>
        <p:txBody>
          <a:bodyPr wrap="square">
            <a:spAutoFit/>
          </a:bodyPr>
          <a:lstStyle/>
          <a:p>
            <a:r>
              <a:rPr lang="de-DE" sz="1000" dirty="0">
                <a:solidFill>
                  <a:srgbClr val="0082B0"/>
                </a:solidFill>
                <a:latin typeface="Arial" panose="020B0604020202020204" pitchFamily="34" charset="0"/>
                <a:cs typeface="Arial" panose="020B0604020202020204" pitchFamily="34" charset="0"/>
              </a:rPr>
              <a:t>Quelle: Hinweise zum sicheren Umgang mit Gefahrstoffen, Teil 1, Biogas Forum Bayern</a:t>
            </a:r>
          </a:p>
          <a:p>
            <a:endParaRPr lang="de-DE" sz="1000"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20E2F71C-3A0E-54CC-8A98-A1096FC5F5B4}"/>
              </a:ext>
            </a:extLst>
          </p:cNvPr>
          <p:cNvSpPr txBox="1"/>
          <p:nvPr/>
        </p:nvSpPr>
        <p:spPr>
          <a:xfrm>
            <a:off x="529170" y="5964536"/>
            <a:ext cx="11399478" cy="369332"/>
          </a:xfrm>
          <a:prstGeom prst="rect">
            <a:avLst/>
          </a:prstGeom>
          <a:noFill/>
        </p:spPr>
        <p:txBody>
          <a:bodyPr wrap="square">
            <a:spAutoFit/>
          </a:bodyPr>
          <a:lstStyle/>
          <a:p>
            <a:r>
              <a:rPr lang="de-DE" dirty="0">
                <a:solidFill>
                  <a:schemeClr val="accent5"/>
                </a:solidFill>
                <a:latin typeface="Arial" panose="020B0604020202020204" pitchFamily="34" charset="0"/>
                <a:cs typeface="Arial" panose="020B0604020202020204" pitchFamily="34" charset="0"/>
                <a:sym typeface="Wingdings" panose="05000000000000000000" pitchFamily="2" charset="2"/>
              </a:rPr>
              <a:t> </a:t>
            </a:r>
            <a:r>
              <a:rPr lang="de-DE" dirty="0">
                <a:solidFill>
                  <a:schemeClr val="accent5"/>
                </a:solidFill>
                <a:latin typeface="Arial" panose="020B0604020202020204" pitchFamily="34" charset="0"/>
                <a:cs typeface="Arial" panose="020B0604020202020204" pitchFamily="34" charset="0"/>
              </a:rPr>
              <a:t>Jedes Produkt, das ein derartiges Piktogramm aufweist ist ein Gefahrstoff und entsprechend zu behandeln!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2D7187C-B601-26E6-75FF-869C5934A7C7}"/>
              </a:ext>
            </a:extLst>
          </p:cNvPr>
          <p:cNvSpPr>
            <a:spLocks noGrp="1"/>
          </p:cNvSpPr>
          <p:nvPr>
            <p:ph type="title"/>
          </p:nvPr>
        </p:nvSpPr>
        <p:spPr/>
        <p:txBody>
          <a:bodyPr/>
          <a:lstStyle/>
          <a:p>
            <a:r>
              <a:rPr lang="de-DE" dirty="0"/>
              <a:t>Frage an die Teilnehmenden</a:t>
            </a:r>
          </a:p>
        </p:txBody>
      </p:sp>
      <p:sp>
        <p:nvSpPr>
          <p:cNvPr id="2" name="Datumsplatzhalter 1">
            <a:extLst>
              <a:ext uri="{FF2B5EF4-FFF2-40B4-BE49-F238E27FC236}">
                <a16:creationId xmlns:a16="http://schemas.microsoft.com/office/drawing/2014/main" id="{38EF71C4-2F74-A037-13F3-8897D07FE9CA}"/>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27E277AC-2D33-79D3-9EA6-52BEF4DC994A}"/>
              </a:ext>
            </a:extLst>
          </p:cNvPr>
          <p:cNvSpPr>
            <a:spLocks noGrp="1"/>
          </p:cNvSpPr>
          <p:nvPr>
            <p:ph type="sldNum" sz="quarter" idx="12"/>
          </p:nvPr>
        </p:nvSpPr>
        <p:spPr/>
        <p:txBody>
          <a:bodyPr/>
          <a:lstStyle/>
          <a:p>
            <a:pPr algn="r">
              <a:defRPr/>
            </a:pPr>
            <a:fld id="{42020CB9-598F-41BD-B058-380FB38EF93E}" type="slidenum">
              <a:rPr lang="de-DE" smtClean="0"/>
              <a:pPr algn="r">
                <a:defRPr/>
              </a:pPr>
              <a:t>9</a:t>
            </a:fld>
            <a:endParaRPr lang="de-DE" dirty="0"/>
          </a:p>
        </p:txBody>
      </p:sp>
      <p:sp>
        <p:nvSpPr>
          <p:cNvPr id="5" name="Textplatzhalter 4">
            <a:extLst>
              <a:ext uri="{FF2B5EF4-FFF2-40B4-BE49-F238E27FC236}">
                <a16:creationId xmlns:a16="http://schemas.microsoft.com/office/drawing/2014/main" id="{28F4D410-CF75-5621-44B5-E4026DD4D5FD}"/>
              </a:ext>
            </a:extLst>
          </p:cNvPr>
          <p:cNvSpPr>
            <a:spLocks noGrp="1"/>
          </p:cNvSpPr>
          <p:nvPr>
            <p:ph type="body" sz="quarter" idx="13"/>
          </p:nvPr>
        </p:nvSpPr>
        <p:spPr/>
        <p:txBody>
          <a:bodyPr/>
          <a:lstStyle/>
          <a:p>
            <a:pPr algn="ctr"/>
            <a:endParaRPr lang="de-DE" b="0" dirty="0"/>
          </a:p>
          <a:p>
            <a:pPr algn="ctr"/>
            <a:endParaRPr lang="de-DE" b="0" dirty="0"/>
          </a:p>
          <a:p>
            <a:pPr algn="ctr"/>
            <a:endParaRPr lang="de-DE" b="0" dirty="0"/>
          </a:p>
          <a:p>
            <a:pPr algn="ctr"/>
            <a:r>
              <a:rPr lang="de-DE" b="0" dirty="0"/>
              <a:t>Welche Gefahrstoffe haben Sie in Ihrem Betrieb?</a:t>
            </a:r>
          </a:p>
          <a:p>
            <a:pPr algn="ctr"/>
            <a:endParaRPr lang="de-DE" b="0" dirty="0"/>
          </a:p>
          <a:p>
            <a:pPr algn="ctr"/>
            <a:r>
              <a:rPr lang="de-DE" b="0" dirty="0"/>
              <a:t>Bitte notieren Sie in den nächsten 2 Minuten alle Gefahrstoffe, die Ihnen einfallen!</a:t>
            </a:r>
          </a:p>
          <a:p>
            <a:pPr algn="ctr"/>
            <a:endParaRPr lang="de-DE" b="0" dirty="0"/>
          </a:p>
          <a:p>
            <a:endParaRPr lang="de-DE" dirty="0"/>
          </a:p>
        </p:txBody>
      </p:sp>
    </p:spTree>
    <p:extLst>
      <p:ext uri="{BB962C8B-B14F-4D97-AF65-F5344CB8AC3E}">
        <p14:creationId xmlns:p14="http://schemas.microsoft.com/office/powerpoint/2010/main" val="62772726"/>
      </p:ext>
    </p:extLst>
  </p:cSld>
  <p:clrMapOvr>
    <a:masterClrMapping/>
  </p:clrMapOvr>
</p:sld>
</file>

<file path=ppt/theme/theme1.xml><?xml version="1.0" encoding="utf-8"?>
<a:theme xmlns:a="http://schemas.openxmlformats.org/drawingml/2006/main" name="2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Template>
  <TotalTime>0</TotalTime>
  <Words>2905</Words>
  <Application>Microsoft Office PowerPoint</Application>
  <PresentationFormat>Breitbild</PresentationFormat>
  <Paragraphs>437</Paragraphs>
  <Slides>31</Slides>
  <Notes>16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31</vt:i4>
      </vt:variant>
    </vt:vector>
  </HeadingPairs>
  <TitlesOfParts>
    <vt:vector size="42" baseType="lpstr">
      <vt:lpstr>MS Gothic</vt:lpstr>
      <vt:lpstr>ＭＳ Ｐゴシック</vt:lpstr>
      <vt:lpstr>Arial</vt:lpstr>
      <vt:lpstr>Arial Narrow</vt:lpstr>
      <vt:lpstr>Calibri</vt:lpstr>
      <vt:lpstr>Symbol</vt:lpstr>
      <vt:lpstr>Times</vt:lpstr>
      <vt:lpstr>TradeGothic Bold</vt:lpstr>
      <vt:lpstr>Verdana</vt:lpstr>
      <vt:lpstr>Wingdings</vt:lpstr>
      <vt:lpstr>2_Folienmaster</vt:lpstr>
      <vt:lpstr>Tätigkeiten mit Gefahrstoffen und Biostoffen – Gefährdungen und Schutzmaßnahmen</vt:lpstr>
      <vt:lpstr>Agenda Tätigkeiten mit Gefahrstoffen und Biostoffen</vt:lpstr>
      <vt:lpstr>PowerPoint-Präsentation</vt:lpstr>
      <vt:lpstr>Gefährdungen durch Gefahrstoffe   TRGS 529 Nr. 3.2.1</vt:lpstr>
      <vt:lpstr>Gefährdungsbeurteilung Gefahrstoffe I TRGS 529 Nr. 3.1 und 3.2.3</vt:lpstr>
      <vt:lpstr>Gefährdungsbeurteilung Gefahrstoffe II TRGS 529 Nr. 3</vt:lpstr>
      <vt:lpstr>Sicherheitsdatenblatt  VO (EU) Nr. 453/2010 (REACH), TRGS 529 Nr. 3.2.3, 4.2.13</vt:lpstr>
      <vt:lpstr>Einstufung, Kennzeichnung, Verpackung CLP - Verordnung (EG) Nr. 1272/2008</vt:lpstr>
      <vt:lpstr>Frage an die Teilnehmenden</vt:lpstr>
      <vt:lpstr>Einstufung, Kennzeichnung, Verpackung CLP - Verordnung (EG) Nr. 1272/2008</vt:lpstr>
      <vt:lpstr>Wassergefährdungsklassen TRGS 529 4.1.4 </vt:lpstr>
      <vt:lpstr>Gefahrstoffetikett CLP - Verordnung (EG) Nr. 1272/2008</vt:lpstr>
      <vt:lpstr>UFI-Code CLP-Verordnung (EG) Nr. 1272/2008</vt:lpstr>
      <vt:lpstr>Betriebsanweisungen GefStoffV § 14 und TRGS 529 4.2.1</vt:lpstr>
      <vt:lpstr>Informationspflichten beim Umgang mit Gefahrstoffen</vt:lpstr>
      <vt:lpstr>Gefahrstoffverzeichnis  GefStoffV§ 6 Abs.12</vt:lpstr>
      <vt:lpstr>PowerPoint-Präsentation</vt:lpstr>
      <vt:lpstr>Umgang mit und Transport von Gefahrstoffen TRGS 529 Nr. 4.2.13</vt:lpstr>
      <vt:lpstr>Wer darf Tätigkeiten mit Gefahrstoffen durchführen? GefStoffV und TRGS 529 4.2.13</vt:lpstr>
      <vt:lpstr>EXKURS: Chrom VI an Abgasanlagen</vt:lpstr>
      <vt:lpstr>EXKURS: Chrom VI an Abgasanlagen</vt:lpstr>
      <vt:lpstr>EXKURS: Chrom VI an Abgasanlagen</vt:lpstr>
      <vt:lpstr>EXKURS: Neu in der TRGS: Dieselmotoremissionen TRGS 529 Nr. 3.2.7,§2 Absatz 3 GefStoffV, TRGS 906 u. 554</vt:lpstr>
      <vt:lpstr>PowerPoint-Präsentation</vt:lpstr>
      <vt:lpstr>Biostoffe - Risikogruppen</vt:lpstr>
      <vt:lpstr>Nicht gezielte Tätigkeiten mit biologischen Arbeitsstoffen BioStoffV §2</vt:lpstr>
      <vt:lpstr>Gefährdungsbeurteilung (GBU) Biostoffe</vt:lpstr>
      <vt:lpstr>Gefährdungsbeurteilung Biostoffe</vt:lpstr>
      <vt:lpstr>PowerPoint-Präsentation</vt:lpstr>
      <vt:lpstr>Hilfsmittel Gefahrstoffe und Biostoffe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Geltende rechtliche Vorgaben: TI 4, TRGS 529, BetrSichV, GefStoffV...</dc:title>
  <dc:creator>Marion Wiesheu</dc:creator>
  <cp:lastModifiedBy>Marion Wiesheu</cp:lastModifiedBy>
  <cp:revision>205</cp:revision>
  <dcterms:created xsi:type="dcterms:W3CDTF">2017-10-26T11:06:29Z</dcterms:created>
  <dcterms:modified xsi:type="dcterms:W3CDTF">2025-12-18T07:16:54Z</dcterms:modified>
</cp:coreProperties>
</file>